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838" r:id="rId1"/>
  </p:sldMasterIdLst>
  <p:notesMasterIdLst>
    <p:notesMasterId r:id="rId11"/>
  </p:notesMasterIdLst>
  <p:handoutMasterIdLst>
    <p:handoutMasterId r:id="rId12"/>
  </p:handoutMasterIdLst>
  <p:sldIdLst>
    <p:sldId id="353" r:id="rId2"/>
    <p:sldId id="354" r:id="rId3"/>
    <p:sldId id="364" r:id="rId4"/>
    <p:sldId id="355" r:id="rId5"/>
    <p:sldId id="356" r:id="rId6"/>
    <p:sldId id="358" r:id="rId7"/>
    <p:sldId id="366" r:id="rId8"/>
    <p:sldId id="362" r:id="rId9"/>
    <p:sldId id="365" r:id="rId10"/>
  </p:sldIdLst>
  <p:sldSz cx="9144000" cy="6858000" type="screen4x3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FBE4DBA5-0867-407D-B80F-F40B72B356EF}">
          <p14:sldIdLst>
            <p14:sldId id="353"/>
          </p14:sldIdLst>
        </p14:section>
        <p14:section name="Sezione senza titolo" id="{104E7021-641F-4245-8DE0-02DDAC97FB2C}">
          <p14:sldIdLst>
            <p14:sldId id="354"/>
            <p14:sldId id="364"/>
            <p14:sldId id="355"/>
            <p14:sldId id="356"/>
            <p14:sldId id="358"/>
            <p14:sldId id="366"/>
            <p14:sldId id="362"/>
            <p14:sldId id="36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FF0066"/>
    <a:srgbClr val="00CC00"/>
    <a:srgbClr val="FF7C80"/>
    <a:srgbClr val="FF33CC"/>
    <a:srgbClr val="FFCC66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853" autoAdjust="0"/>
    <p:restoredTop sz="94660"/>
  </p:normalViewPr>
  <p:slideViewPr>
    <p:cSldViewPr>
      <p:cViewPr varScale="1">
        <p:scale>
          <a:sx n="105" d="100"/>
          <a:sy n="105" d="100"/>
        </p:scale>
        <p:origin x="69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6" d="100"/>
          <a:sy n="76" d="100"/>
        </p:scale>
        <p:origin x="331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34068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1"/>
          </a:xfrm>
          <a:prstGeom prst="rect">
            <a:avLst/>
          </a:prstGeom>
        </p:spPr>
        <p:txBody>
          <a:bodyPr vert="horz" lIns="92365" tIns="46183" rIns="92365" bIns="46183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1"/>
          </a:xfrm>
          <a:prstGeom prst="rect">
            <a:avLst/>
          </a:prstGeom>
        </p:spPr>
        <p:txBody>
          <a:bodyPr vert="horz" lIns="92365" tIns="46183" rIns="92365" bIns="46183" rtlCol="0"/>
          <a:lstStyle>
            <a:lvl1pPr algn="r">
              <a:defRPr sz="1300"/>
            </a:lvl1pPr>
          </a:lstStyle>
          <a:p>
            <a:fld id="{69237CD8-DE9E-4C06-A0B4-272423CDCCE9}" type="datetimeFigureOut">
              <a:rPr lang="it-IT" smtClean="0"/>
              <a:pPr/>
              <a:t>02/01/2018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2950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65" tIns="46183" rIns="92365" bIns="46183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6"/>
          </a:xfrm>
          <a:prstGeom prst="rect">
            <a:avLst/>
          </a:prstGeom>
        </p:spPr>
        <p:txBody>
          <a:bodyPr vert="horz" lIns="92365" tIns="46183" rIns="92365" bIns="46183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1"/>
          </a:xfrm>
          <a:prstGeom prst="rect">
            <a:avLst/>
          </a:prstGeom>
        </p:spPr>
        <p:txBody>
          <a:bodyPr vert="horz" lIns="92365" tIns="46183" rIns="92365" bIns="46183" rtlCol="0" anchor="b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1"/>
          </a:xfrm>
          <a:prstGeom prst="rect">
            <a:avLst/>
          </a:prstGeom>
        </p:spPr>
        <p:txBody>
          <a:bodyPr vert="horz" lIns="92365" tIns="46183" rIns="92365" bIns="46183" rtlCol="0" anchor="b"/>
          <a:lstStyle>
            <a:lvl1pPr algn="r">
              <a:defRPr sz="1300"/>
            </a:lvl1pPr>
          </a:lstStyle>
          <a:p>
            <a:fld id="{E51BBCAF-C6BC-4EAE-AEBB-2D07C750839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9820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6C967-3014-4414-A87D-7C4E3A5035C3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02/01/2018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B1355-74FE-491D-B7F2-EC180BF53E7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47846"/>
            <a:ext cx="9144000" cy="2110154"/>
          </a:xfrm>
          <a:prstGeom prst="rect">
            <a:avLst/>
          </a:prstGeom>
        </p:spPr>
      </p:pic>
      <p:pic>
        <p:nvPicPr>
          <p:cNvPr id="8" name="Immagine 4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039"/>
          <a:stretch>
            <a:fillRect/>
          </a:stretch>
        </p:blipFill>
        <p:spPr bwMode="auto">
          <a:xfrm>
            <a:off x="22900" y="25172"/>
            <a:ext cx="3509963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963" y="138662"/>
            <a:ext cx="1391717" cy="1116000"/>
          </a:xfrm>
          <a:prstGeom prst="rect">
            <a:avLst/>
          </a:prstGeom>
        </p:spPr>
      </p:pic>
      <p:sp>
        <p:nvSpPr>
          <p:cNvPr id="13" name="Rectangle 23"/>
          <p:cNvSpPr>
            <a:spLocks noChangeArrowheads="1"/>
          </p:cNvSpPr>
          <p:nvPr userDrawn="1"/>
        </p:nvSpPr>
        <p:spPr bwMode="auto">
          <a:xfrm>
            <a:off x="388637" y="5913581"/>
            <a:ext cx="856895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1600" b="1" kern="0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Struttura Formazione AREU</a:t>
            </a:r>
          </a:p>
        </p:txBody>
      </p:sp>
      <p:pic>
        <p:nvPicPr>
          <p:cNvPr id="3" name="Immagine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493" y="202035"/>
            <a:ext cx="1941190" cy="101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14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6C78A-3D73-4448-8442-3D1AD49810D7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02/01/2018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1C040-D21B-4D7A-931F-09F6483DF58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75230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C1BD6-68CB-4565-85D1-CF83BDE53C74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02/01/2018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30330-9C8C-457B-9EF9-D11844AE2A4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71433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71ED3-073E-4C30-8747-B1A974FBC459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02/01/2018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61044-0B86-46A1-9C01-E58CFB626F7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27631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B0A5B-557C-471A-A3D1-A0420CF19E9C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02/01/2018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B7104-D0E6-4F3F-9134-FB00738C017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30176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8B4E3-A4B1-4BBA-A82C-DD2A561137CF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02/01/2018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1F761-5FE1-48B5-AB0C-FD58F8F4F61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01893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CD45B-2561-48ED-A217-605D3F58A9B5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02/01/2018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060BD-7A39-494C-99D5-35358C63263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69998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14D60-9CCE-47CE-B2F5-34BF3BBEFF6A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02/01/2018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24279-E790-4CBA-9713-890CACBC6B6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37725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6A284-C290-441D-8043-58B63BB55943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02/01/2018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5F6D9-6143-40E1-BD0E-04CE3442E39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41426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1E031-F092-4360-895F-8B9A1169E6F3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02/01/2018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6D99F-319C-46F6-9BE9-8FD27D346C1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57641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2D057-96CF-4BD8-B6C3-C8397EEF6C16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02/01/2018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963CD-D8D2-4EDD-A0DC-E42C3DC1320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59886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3075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B2289E3-7FF6-4363-957B-9DF623038476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02/01/2018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578920-D3F0-40FE-876B-41913A24DACC}" type="slidenum">
              <a:rPr lang="it-IT" altLang="it-IT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magine 4"/>
          <p:cNvPicPr>
            <a:picLocks noChangeAspect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039"/>
          <a:stretch>
            <a:fillRect/>
          </a:stretch>
        </p:blipFill>
        <p:spPr bwMode="auto">
          <a:xfrm>
            <a:off x="80714" y="6381328"/>
            <a:ext cx="1225488" cy="476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750" y="6371401"/>
            <a:ext cx="576064" cy="461938"/>
          </a:xfrm>
          <a:prstGeom prst="rect">
            <a:avLst/>
          </a:prstGeom>
        </p:spPr>
      </p:pic>
      <p:sp>
        <p:nvSpPr>
          <p:cNvPr id="9" name="Triangolo rettangolo 8"/>
          <p:cNvSpPr/>
          <p:nvPr userDrawn="1"/>
        </p:nvSpPr>
        <p:spPr>
          <a:xfrm rot="5400000">
            <a:off x="162737" y="-162734"/>
            <a:ext cx="980728" cy="1306202"/>
          </a:xfrm>
          <a:prstGeom prst="rtTriangle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70000"/>
                </a:schemeClr>
              </a:gs>
              <a:gs pos="80000">
                <a:schemeClr val="accent3">
                  <a:shade val="93000"/>
                  <a:satMod val="130000"/>
                  <a:alpha val="70000"/>
                </a:schemeClr>
              </a:gs>
              <a:gs pos="100000">
                <a:schemeClr val="accent3">
                  <a:shade val="94000"/>
                  <a:satMod val="135000"/>
                  <a:alpha val="70000"/>
                </a:schemeClr>
              </a:gs>
            </a:gsLst>
          </a:gradFill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vert270" rtlCol="0" anchor="ctr" anchorCtr="0">
            <a:noAutofit/>
          </a:bodyPr>
          <a:lstStyle/>
          <a:p>
            <a:pPr algn="ctr"/>
            <a:r>
              <a:rPr lang="it-IT" dirty="0" smtClean="0">
                <a:solidFill>
                  <a:prstClr val="white"/>
                </a:solidFill>
              </a:rPr>
              <a:t>TSS</a:t>
            </a:r>
            <a:endParaRPr lang="it-IT" dirty="0">
              <a:solidFill>
                <a:prstClr val="white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609" y="162774"/>
            <a:ext cx="890205" cy="463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306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711721" y="1466056"/>
            <a:ext cx="7794104" cy="223224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brightRoom" dir="t"/>
            </a:scene3d>
            <a:sp3d contourW="6350" prstMaterial="plastic"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sz="8000" b="1" cap="all" dirty="0" smtClean="0">
                <a:solidFill>
                  <a:srgbClr val="4472C4">
                    <a:lumMod val="75000"/>
                  </a:srgbClr>
                </a:solidFill>
                <a:effectLst>
                  <a:glow rad="101600">
                    <a:schemeClr val="bg1">
                      <a:lumMod val="50000"/>
                      <a:alpha val="40000"/>
                    </a:schemeClr>
                  </a:glow>
                </a:effectLst>
                <a:latin typeface="Comic Sans MS" pitchFamily="66" charset="0"/>
              </a:rPr>
              <a:t>BENVENUTI</a:t>
            </a:r>
            <a:endParaRPr lang="it-IT" sz="8000" b="1" cap="all" dirty="0" smtClean="0">
              <a:solidFill>
                <a:srgbClr val="4472C4">
                  <a:lumMod val="75000"/>
                </a:srgbClr>
              </a:solidFill>
              <a:effectLst>
                <a:glow rad="101600">
                  <a:schemeClr val="bg1">
                    <a:lumMod val="50000"/>
                    <a:alpha val="40000"/>
                  </a:schemeClr>
                </a:glow>
              </a:effectLst>
              <a:latin typeface="Calibri Light" panose="020F0302020204030204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07504" y="3718328"/>
            <a:ext cx="8928992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2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entury Gothic" panose="020B0502020202020204" pitchFamily="34" charset="0"/>
              </a:rPr>
              <a:t>Addetto al </a:t>
            </a:r>
            <a:r>
              <a:rPr lang="it-IT" sz="36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entury Gothic" panose="020B0502020202020204" pitchFamily="34" charset="0"/>
              </a:rPr>
              <a:t>Trasporto Sanitario Semplice</a:t>
            </a: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47846"/>
            <a:ext cx="9144000" cy="2110154"/>
          </a:xfrm>
          <a:prstGeom prst="rect">
            <a:avLst/>
          </a:prstGeom>
        </p:spPr>
      </p:pic>
      <p:sp>
        <p:nvSpPr>
          <p:cNvPr id="9" name="Rectangle 23"/>
          <p:cNvSpPr>
            <a:spLocks noChangeArrowheads="1"/>
          </p:cNvSpPr>
          <p:nvPr/>
        </p:nvSpPr>
        <p:spPr bwMode="auto">
          <a:xfrm>
            <a:off x="324295" y="6021288"/>
            <a:ext cx="856895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spc="50" normalizeH="0" baseline="0" noProof="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</a:rPr>
              <a:t>Struttura Formazione AREU</a:t>
            </a:r>
          </a:p>
        </p:txBody>
      </p:sp>
    </p:spTree>
    <p:extLst>
      <p:ext uri="{BB962C8B-B14F-4D97-AF65-F5344CB8AC3E}">
        <p14:creationId xmlns:p14="http://schemas.microsoft.com/office/powerpoint/2010/main" val="49529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Immagin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14" y="6381328"/>
            <a:ext cx="1225488" cy="476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asellaDiTesto 11"/>
          <p:cNvSpPr txBox="1"/>
          <p:nvPr/>
        </p:nvSpPr>
        <p:spPr>
          <a:xfrm>
            <a:off x="1835695" y="332656"/>
            <a:ext cx="5733280" cy="738664"/>
          </a:xfrm>
          <a:prstGeom prst="rect">
            <a:avLst/>
          </a:prstGeom>
          <a:gradFill>
            <a:gsLst>
              <a:gs pos="0">
                <a:schemeClr val="accent1">
                  <a:shade val="51000"/>
                  <a:satMod val="130000"/>
                  <a:alpha val="70000"/>
                </a:schemeClr>
              </a:gs>
              <a:gs pos="80000">
                <a:schemeClr val="accent1">
                  <a:shade val="93000"/>
                  <a:satMod val="130000"/>
                  <a:alpha val="70000"/>
                </a:schemeClr>
              </a:gs>
              <a:gs pos="100000">
                <a:schemeClr val="accent1">
                  <a:shade val="94000"/>
                  <a:satMod val="135000"/>
                  <a:alpha val="7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entury Gothic" pitchFamily="34" charset="0"/>
              </a:rPr>
              <a:t>OBIETTIVI FORMATIVI</a:t>
            </a:r>
          </a:p>
          <a:p>
            <a:pPr algn="ctr"/>
            <a:r>
              <a:rPr lang="it-IT" b="1" i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entury Gothic" pitchFamily="34" charset="0"/>
              </a:rPr>
              <a:t>DGR n. 5165 del  16/05/2016</a:t>
            </a:r>
            <a:endParaRPr lang="it-IT" b="1" i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entury Gothic" pitchFamily="34" charset="0"/>
            </a:endParaRP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750" y="6371401"/>
            <a:ext cx="576064" cy="461938"/>
          </a:xfrm>
          <a:prstGeom prst="rect">
            <a:avLst/>
          </a:prstGeom>
        </p:spPr>
      </p:pic>
      <p:sp>
        <p:nvSpPr>
          <p:cNvPr id="7" name="Triangolo rettangolo 6"/>
          <p:cNvSpPr/>
          <p:nvPr/>
        </p:nvSpPr>
        <p:spPr>
          <a:xfrm rot="5400000">
            <a:off x="162737" y="-162734"/>
            <a:ext cx="980728" cy="1306202"/>
          </a:xfrm>
          <a:prstGeom prst="rtTriangle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70000"/>
                </a:schemeClr>
              </a:gs>
              <a:gs pos="80000">
                <a:schemeClr val="accent3">
                  <a:shade val="93000"/>
                  <a:satMod val="130000"/>
                  <a:alpha val="70000"/>
                </a:schemeClr>
              </a:gs>
              <a:gs pos="100000">
                <a:schemeClr val="accent3">
                  <a:shade val="94000"/>
                  <a:satMod val="135000"/>
                  <a:alpha val="70000"/>
                </a:schemeClr>
              </a:gs>
            </a:gsLst>
          </a:gradFill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vert270" rtlCol="0" anchor="ctr" anchorCtr="0">
            <a:noAutofit/>
          </a:bodyPr>
          <a:lstStyle/>
          <a:p>
            <a:pPr algn="ctr"/>
            <a:r>
              <a:rPr lang="it-IT" dirty="0" smtClean="0">
                <a:solidFill>
                  <a:prstClr val="white"/>
                </a:solidFill>
              </a:rPr>
              <a:t>TSS</a:t>
            </a:r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683568" y="1767874"/>
            <a:ext cx="7698015" cy="389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6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GENERICI</a:t>
            </a:r>
          </a:p>
          <a:p>
            <a:pPr algn="ctr"/>
            <a:endParaRPr lang="it-IT" sz="2600" b="1" dirty="0" smtClean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it-IT" sz="26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Sviluppare conoscenze teoriche, abilità pratiche e capacità di assistenza e trasporto delle persone con problematiche sanitarie, che non necessitano della presenza di personale in possesso di specifiche e approfondite competenze clinico assistenziali.</a:t>
            </a:r>
          </a:p>
          <a:p>
            <a:pPr algn="ctr">
              <a:lnSpc>
                <a:spcPct val="150000"/>
              </a:lnSpc>
            </a:pPr>
            <a:endParaRPr lang="it-IT" sz="2600" b="1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6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Immagin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14" y="6381328"/>
            <a:ext cx="1225488" cy="476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asellaDiTesto 11"/>
          <p:cNvSpPr txBox="1"/>
          <p:nvPr/>
        </p:nvSpPr>
        <p:spPr>
          <a:xfrm>
            <a:off x="1835695" y="332656"/>
            <a:ext cx="5733280" cy="738664"/>
          </a:xfrm>
          <a:prstGeom prst="rect">
            <a:avLst/>
          </a:prstGeom>
          <a:gradFill>
            <a:gsLst>
              <a:gs pos="0">
                <a:schemeClr val="accent1">
                  <a:shade val="51000"/>
                  <a:satMod val="130000"/>
                  <a:alpha val="70000"/>
                </a:schemeClr>
              </a:gs>
              <a:gs pos="80000">
                <a:schemeClr val="accent1">
                  <a:shade val="93000"/>
                  <a:satMod val="130000"/>
                  <a:alpha val="70000"/>
                </a:schemeClr>
              </a:gs>
              <a:gs pos="100000">
                <a:schemeClr val="accent1">
                  <a:shade val="94000"/>
                  <a:satMod val="135000"/>
                  <a:alpha val="7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entury Gothic" pitchFamily="34" charset="0"/>
              </a:rPr>
              <a:t>OBIETTIVI FORMATIVI</a:t>
            </a:r>
          </a:p>
          <a:p>
            <a:pPr algn="ctr"/>
            <a:r>
              <a:rPr lang="it-IT" b="1" i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entury Gothic" pitchFamily="34" charset="0"/>
              </a:rPr>
              <a:t>DGR n. 5165 del  16/05/2016</a:t>
            </a:r>
            <a:endParaRPr lang="it-IT" b="1" i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entury Gothic" pitchFamily="34" charset="0"/>
            </a:endParaRP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750" y="6371401"/>
            <a:ext cx="576064" cy="461938"/>
          </a:xfrm>
          <a:prstGeom prst="rect">
            <a:avLst/>
          </a:prstGeom>
        </p:spPr>
      </p:pic>
      <p:sp>
        <p:nvSpPr>
          <p:cNvPr id="7" name="Triangolo rettangolo 6"/>
          <p:cNvSpPr/>
          <p:nvPr/>
        </p:nvSpPr>
        <p:spPr>
          <a:xfrm rot="5400000">
            <a:off x="162737" y="-162734"/>
            <a:ext cx="980728" cy="1306202"/>
          </a:xfrm>
          <a:prstGeom prst="rtTriangle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70000"/>
                </a:schemeClr>
              </a:gs>
              <a:gs pos="80000">
                <a:schemeClr val="accent3">
                  <a:shade val="93000"/>
                  <a:satMod val="130000"/>
                  <a:alpha val="70000"/>
                </a:schemeClr>
              </a:gs>
              <a:gs pos="100000">
                <a:schemeClr val="accent3">
                  <a:shade val="94000"/>
                  <a:satMod val="135000"/>
                  <a:alpha val="70000"/>
                </a:schemeClr>
              </a:gs>
            </a:gsLst>
          </a:gradFill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vert270" rtlCol="0" anchor="ctr" anchorCtr="0">
            <a:noAutofit/>
          </a:bodyPr>
          <a:lstStyle/>
          <a:p>
            <a:pPr algn="ctr"/>
            <a:r>
              <a:rPr lang="it-IT" dirty="0" smtClean="0">
                <a:solidFill>
                  <a:prstClr val="white"/>
                </a:solidFill>
              </a:rPr>
              <a:t>TSS</a:t>
            </a:r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703370" y="980731"/>
            <a:ext cx="7743380" cy="5309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26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SPECIFICI</a:t>
            </a:r>
            <a:endParaRPr lang="it-IT" sz="26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r>
              <a:rPr lang="it-IT" sz="20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Garantire: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0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I</a:t>
            </a:r>
            <a:r>
              <a:rPr lang="it-IT" sz="20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l trasferimento e il trasporto della persona assistita, in sicurezza, sui possibili diversi mezzi di Trasporto Sanitario Semplice (auto furgonati e ambulanza);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0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In caso di necessità e in attesa di soccorsi istituzionali, la sicurezza della scena, valutazione del paziente, le funzioni vitali di base, RCP di base a  un soccorritore senza presidi per la ventilazione, la pervietà delle vie aeree, la defibrillazione semiautomatica precoce-BLSD per operatori laici;</a:t>
            </a:r>
          </a:p>
          <a:p>
            <a:r>
              <a:rPr lang="it-IT" sz="20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3.    Garantire </a:t>
            </a:r>
            <a:r>
              <a:rPr lang="it-IT" sz="20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l’emostasi, in caso di emorragia evidente. </a:t>
            </a:r>
            <a:endParaRPr lang="it-IT" sz="2000" b="1" dirty="0" smtClean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457200" indent="-457200">
              <a:buAutoNum type="arabicPeriod" startAt="4"/>
            </a:pPr>
            <a:r>
              <a:rPr lang="it-IT" sz="20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Una prima valutazione ABCDE della persona assistita e/o trasportata in caso di necessità, al fine di poter riferire in maniera adeguata al sistema di emergenza le condizioni cliniche di base e i segni di pericolo di vita. </a:t>
            </a:r>
            <a:endParaRPr lang="it-IT" sz="2000" b="1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99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Immagin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14" y="6381328"/>
            <a:ext cx="1225488" cy="476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750" y="6371401"/>
            <a:ext cx="576064" cy="461938"/>
          </a:xfrm>
          <a:prstGeom prst="rect">
            <a:avLst/>
          </a:prstGeom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91408" y="2204864"/>
            <a:ext cx="6221853" cy="280831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600" b="1" i="0" u="none" strike="noStrike" kern="1200" cap="none" spc="0" normalizeH="0" baseline="0" noProof="0" dirty="0" smtClean="0">
                <a:solidFill>
                  <a:srgbClr val="00206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16 O</a:t>
            </a:r>
            <a:r>
              <a:rPr kumimoji="0" lang="it-IT" sz="2000" b="1" i="0" u="none" strike="noStrike" kern="1200" cap="none" spc="0" normalizeH="0" baseline="0" noProof="0" dirty="0" smtClean="0">
                <a:solidFill>
                  <a:srgbClr val="00206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RE</a:t>
            </a:r>
            <a:r>
              <a:rPr kumimoji="0" lang="it-IT" sz="2600" b="1" i="0" u="none" strike="noStrike" kern="1200" cap="none" spc="0" normalizeH="0" baseline="0" noProof="0" dirty="0" smtClean="0">
                <a:solidFill>
                  <a:srgbClr val="00206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 </a:t>
            </a:r>
            <a:r>
              <a:rPr kumimoji="0" lang="it-IT" sz="2000" b="1" i="0" u="none" strike="noStrike" kern="1200" cap="none" spc="0" normalizeH="0" baseline="0" noProof="0" dirty="0" smtClean="0">
                <a:solidFill>
                  <a:srgbClr val="00206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DI  </a:t>
            </a:r>
            <a:r>
              <a:rPr kumimoji="0" lang="it-IT" sz="2600" b="1" i="0" u="none" strike="noStrike" kern="1200" cap="none" spc="0" normalizeH="0" baseline="0" noProof="0" dirty="0" smtClean="0">
                <a:solidFill>
                  <a:srgbClr val="00206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C</a:t>
            </a:r>
            <a:r>
              <a:rPr kumimoji="0" lang="it-IT" sz="2000" b="1" i="0" u="none" strike="noStrike" kern="1200" cap="none" spc="0" normalizeH="0" baseline="0" noProof="0" dirty="0" smtClean="0">
                <a:solidFill>
                  <a:srgbClr val="00206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ORSO</a:t>
            </a:r>
            <a:r>
              <a:rPr kumimoji="0" lang="it-IT" sz="2600" b="1" i="0" u="none" strike="noStrike" kern="1200" cap="none" spc="0" normalizeH="0" baseline="0" noProof="0" dirty="0" smtClean="0">
                <a:solidFill>
                  <a:srgbClr val="00206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</a:t>
            </a: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600" b="1" i="0" u="none" strike="noStrike" kern="1200" cap="none" spc="0" normalizeH="0" baseline="0" noProof="0" dirty="0" smtClean="0">
                <a:solidFill>
                  <a:srgbClr val="00206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F</a:t>
            </a:r>
            <a:r>
              <a:rPr kumimoji="0" lang="it-IT" sz="2000" b="1" i="0" u="none" strike="noStrike" kern="1200" cap="none" spc="0" normalizeH="0" baseline="0" noProof="0" dirty="0" smtClean="0">
                <a:solidFill>
                  <a:srgbClr val="00206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REQUENZA</a:t>
            </a:r>
            <a:r>
              <a:rPr kumimoji="0" lang="it-IT" sz="2600" b="1" i="0" u="none" strike="noStrike" kern="1200" cap="none" spc="0" normalizeH="0" baseline="0" noProof="0" dirty="0" smtClean="0">
                <a:solidFill>
                  <a:srgbClr val="00206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O</a:t>
            </a:r>
            <a:r>
              <a:rPr kumimoji="0" lang="it-IT" sz="2000" b="1" i="0" u="none" strike="noStrike" kern="1200" cap="none" spc="0" normalizeH="0" baseline="0" noProof="0" dirty="0" smtClean="0">
                <a:solidFill>
                  <a:srgbClr val="00206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BBLIGATORIA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it-IT" sz="2600" b="1" i="0" u="none" strike="noStrike" kern="1200" cap="none" spc="0" normalizeH="0" baseline="0" noProof="0" dirty="0" smtClean="0">
                <a:solidFill>
                  <a:srgbClr val="00206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it-IT" sz="1400" b="1" dirty="0">
                <a:solidFill>
                  <a:srgbClr val="002060"/>
                </a:solidFill>
                <a:latin typeface="Century Gothic" pitchFamily="34" charset="0"/>
              </a:rPr>
              <a:t>	</a:t>
            </a:r>
            <a:r>
              <a:rPr lang="it-IT" sz="1400" b="1" dirty="0" smtClean="0">
                <a:solidFill>
                  <a:srgbClr val="002060"/>
                </a:solidFill>
                <a:latin typeface="Century Gothic" pitchFamily="34" charset="0"/>
              </a:rPr>
              <a:t>-</a:t>
            </a:r>
            <a:r>
              <a:rPr kumimoji="0" lang="it-IT" sz="1400" b="1" i="0" u="none" strike="noStrike" kern="1200" cap="none" spc="0" normalizeH="0" baseline="0" noProof="0" dirty="0" smtClean="0">
                <a:solidFill>
                  <a:srgbClr val="002060"/>
                </a:solidFill>
                <a:effectLst/>
                <a:uLnTx/>
                <a:uFillTx/>
                <a:latin typeface="Century Gothic" pitchFamily="34" charset="0"/>
              </a:rPr>
              <a:t> 80% delle 11 ore DI LEZIONE TEORICA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 smtClean="0">
                <a:solidFill>
                  <a:srgbClr val="002060"/>
                </a:solidFill>
                <a:effectLst/>
                <a:uLnTx/>
                <a:uFillTx/>
                <a:latin typeface="Century Gothic" pitchFamily="34" charset="0"/>
              </a:rPr>
              <a:t> 	-</a:t>
            </a:r>
            <a:r>
              <a:rPr lang="it-IT" sz="1400" b="1" dirty="0" smtClean="0">
                <a:solidFill>
                  <a:srgbClr val="002060"/>
                </a:solidFill>
                <a:latin typeface="Century Gothic" pitchFamily="34" charset="0"/>
              </a:rPr>
              <a:t> 5 ore BLSD- Laico</a:t>
            </a:r>
            <a:endParaRPr kumimoji="0" lang="it-IT" sz="1400" b="1" i="0" u="none" strike="noStrike" kern="1200" cap="none" spc="0" normalizeH="0" baseline="0" noProof="0" dirty="0" smtClean="0">
              <a:solidFill>
                <a:srgbClr val="002060"/>
              </a:solidFill>
              <a:effectLst/>
              <a:uLnTx/>
              <a:uFillTx/>
              <a:latin typeface="Century Gothic" pitchFamily="34" charset="0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600" b="1" i="0" u="none" strike="noStrike" kern="1200" cap="none" spc="0" normalizeH="0" baseline="0" noProof="0" dirty="0" smtClean="0">
                <a:solidFill>
                  <a:srgbClr val="00206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Tirocinio pratico </a:t>
            </a:r>
            <a:r>
              <a:rPr kumimoji="0" lang="it-IT" sz="1600" b="1" i="0" u="none" strike="noStrike" kern="1200" cap="none" spc="0" normalizeH="0" baseline="0" noProof="0" dirty="0" smtClean="0">
                <a:solidFill>
                  <a:srgbClr val="00206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(10 /25 ore )</a:t>
            </a: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600" b="1" i="0" u="none" strike="noStrike" kern="1200" cap="none" spc="0" normalizeH="0" baseline="0" noProof="0" dirty="0" smtClean="0">
                <a:solidFill>
                  <a:srgbClr val="00206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V</a:t>
            </a:r>
            <a:r>
              <a:rPr kumimoji="0" lang="it-IT" sz="2000" b="1" i="0" u="none" strike="noStrike" kern="1200" cap="none" spc="0" normalizeH="0" baseline="0" noProof="0" dirty="0" smtClean="0">
                <a:solidFill>
                  <a:srgbClr val="00206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ALUTAZIONE</a:t>
            </a:r>
            <a:r>
              <a:rPr kumimoji="0" lang="it-IT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</a:t>
            </a:r>
            <a:r>
              <a:rPr kumimoji="0" lang="it-IT" sz="2800" b="1" i="0" u="none" strike="noStrike" kern="1200" cap="all" spc="0" normalizeH="0" baseline="0" noProof="0" dirty="0" smtClean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FFC000">
                        <a:shade val="20000"/>
                        <a:satMod val="245000"/>
                      </a:srgbClr>
                    </a:gs>
                    <a:gs pos="43000">
                      <a:srgbClr val="FFC000">
                        <a:satMod val="255000"/>
                      </a:srgbClr>
                    </a:gs>
                    <a:gs pos="48000">
                      <a:srgbClr val="FFC000">
                        <a:shade val="85000"/>
                        <a:satMod val="255000"/>
                      </a:srgbClr>
                    </a:gs>
                    <a:gs pos="100000">
                      <a:srgbClr val="FFC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glow rad="101600">
                    <a:schemeClr val="bg1">
                      <a:lumMod val="75000"/>
                      <a:alpha val="60000"/>
                    </a:schemeClr>
                  </a:glow>
                  <a:reflection blurRad="12700" stA="28000" endPos="45000" dist="1000" dir="5400000" sy="-100000" algn="bl" rotWithShape="0"/>
                </a:effectLst>
                <a:uLnTx/>
                <a:uFillTx/>
                <a:latin typeface="Century Gothic" pitchFamily="34" charset="0"/>
                <a:ea typeface="+mn-ea"/>
                <a:cs typeface="+mn-cs"/>
              </a:rPr>
              <a:t>C</a:t>
            </a:r>
            <a:r>
              <a:rPr kumimoji="0" lang="it-IT" sz="2400" b="1" i="0" u="none" strike="noStrike" kern="1200" cap="all" spc="0" normalizeH="0" baseline="0" noProof="0" dirty="0" smtClean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FFC000">
                        <a:shade val="20000"/>
                        <a:satMod val="245000"/>
                      </a:srgbClr>
                    </a:gs>
                    <a:gs pos="43000">
                      <a:srgbClr val="FFC000">
                        <a:satMod val="255000"/>
                      </a:srgbClr>
                    </a:gs>
                    <a:gs pos="48000">
                      <a:srgbClr val="FFC000">
                        <a:shade val="85000"/>
                        <a:satMod val="255000"/>
                      </a:srgbClr>
                    </a:gs>
                    <a:gs pos="100000">
                      <a:srgbClr val="FFC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glow rad="101600">
                    <a:schemeClr val="bg1">
                      <a:lumMod val="75000"/>
                      <a:alpha val="60000"/>
                    </a:schemeClr>
                  </a:glow>
                  <a:reflection blurRad="12700" stA="28000" endPos="45000" dist="1000" dir="5400000" sy="-100000" algn="bl" rotWithShape="0"/>
                </a:effectLst>
                <a:uLnTx/>
                <a:uFillTx/>
                <a:latin typeface="Century Gothic" pitchFamily="34" charset="0"/>
                <a:ea typeface="+mn-ea"/>
                <a:cs typeface="+mn-cs"/>
              </a:rPr>
              <a:t>ERTIFICATIVA</a:t>
            </a:r>
            <a:r>
              <a:rPr kumimoji="0" lang="it-IT" sz="2800" b="1" i="0" u="none" strike="noStrike" kern="1200" cap="all" spc="0" normalizeH="0" baseline="0" noProof="0" dirty="0" smtClean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FFC000">
                        <a:shade val="20000"/>
                        <a:satMod val="245000"/>
                      </a:srgbClr>
                    </a:gs>
                    <a:gs pos="43000">
                      <a:srgbClr val="FFC000">
                        <a:satMod val="255000"/>
                      </a:srgbClr>
                    </a:gs>
                    <a:gs pos="48000">
                      <a:srgbClr val="FFC000">
                        <a:shade val="85000"/>
                        <a:satMod val="255000"/>
                      </a:srgbClr>
                    </a:gs>
                    <a:gs pos="100000">
                      <a:srgbClr val="FFC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glow rad="101600">
                    <a:schemeClr val="bg1">
                      <a:lumMod val="75000"/>
                      <a:alpha val="60000"/>
                    </a:schemeClr>
                  </a:glow>
                  <a:reflection blurRad="12700" stA="28000" endPos="45000" dist="1000" dir="5400000" sy="-100000" algn="bl" rotWithShape="0"/>
                </a:effectLst>
                <a:uLnTx/>
                <a:uFillTx/>
                <a:latin typeface="Century Gothic" pitchFamily="34" charset="0"/>
                <a:ea typeface="+mn-ea"/>
                <a:cs typeface="+mn-cs"/>
              </a:rPr>
              <a:t> F</a:t>
            </a:r>
            <a:r>
              <a:rPr kumimoji="0" lang="it-IT" sz="2400" b="1" i="0" u="none" strike="noStrike" kern="1200" cap="all" spc="0" normalizeH="0" baseline="0" noProof="0" dirty="0" smtClean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FFC000">
                        <a:shade val="20000"/>
                        <a:satMod val="245000"/>
                      </a:srgbClr>
                    </a:gs>
                    <a:gs pos="43000">
                      <a:srgbClr val="FFC000">
                        <a:satMod val="255000"/>
                      </a:srgbClr>
                    </a:gs>
                    <a:gs pos="48000">
                      <a:srgbClr val="FFC000">
                        <a:shade val="85000"/>
                        <a:satMod val="255000"/>
                      </a:srgbClr>
                    </a:gs>
                    <a:gs pos="100000">
                      <a:srgbClr val="FFC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glow rad="101600">
                    <a:schemeClr val="bg1">
                      <a:lumMod val="75000"/>
                      <a:alpha val="60000"/>
                    </a:schemeClr>
                  </a:glow>
                  <a:reflection blurRad="12700" stA="28000" endPos="45000" dist="1000" dir="5400000" sy="-100000" algn="bl" rotWithShape="0"/>
                </a:effectLst>
                <a:uLnTx/>
                <a:uFillTx/>
                <a:latin typeface="Century Gothic" pitchFamily="34" charset="0"/>
                <a:ea typeface="+mn-ea"/>
                <a:cs typeface="+mn-cs"/>
              </a:rPr>
              <a:t>INALE</a:t>
            </a:r>
            <a:endParaRPr kumimoji="0" lang="it-IT" sz="26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glow rad="101600">
                  <a:schemeClr val="bg1">
                    <a:lumMod val="75000"/>
                    <a:alpha val="60000"/>
                  </a:schemeClr>
                </a:glow>
                <a:reflection blurRad="12700" stA="28000" endPos="45000" dist="1000" dir="5400000" sy="-100000" algn="bl" rotWithShape="0"/>
              </a:effectLst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342900" marR="0" lvl="1" indent="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it-IT" sz="2200" b="1" i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835695" y="332656"/>
            <a:ext cx="5733280" cy="461665"/>
          </a:xfrm>
          <a:prstGeom prst="rect">
            <a:avLst/>
          </a:prstGeom>
          <a:gradFill>
            <a:gsLst>
              <a:gs pos="0">
                <a:schemeClr val="accent4">
                  <a:shade val="51000"/>
                  <a:satMod val="130000"/>
                  <a:alpha val="70000"/>
                </a:schemeClr>
              </a:gs>
              <a:gs pos="80000">
                <a:schemeClr val="accent4">
                  <a:shade val="93000"/>
                  <a:satMod val="130000"/>
                  <a:alpha val="70000"/>
                </a:schemeClr>
              </a:gs>
              <a:gs pos="100000">
                <a:schemeClr val="accent4">
                  <a:shade val="94000"/>
                  <a:satMod val="135000"/>
                  <a:alpha val="70000"/>
                </a:schemeClr>
              </a:gs>
            </a:gsLst>
          </a:gra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b="1" spc="50" dirty="0" smtClean="0">
                <a:ln w="0"/>
                <a:solidFill>
                  <a:srgbClr val="EEECE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entury Gothic" pitchFamily="34" charset="0"/>
              </a:rPr>
              <a:t>STRUTTURA DEL CORSO</a:t>
            </a:r>
          </a:p>
        </p:txBody>
      </p:sp>
      <p:sp>
        <p:nvSpPr>
          <p:cNvPr id="9" name="Triangolo rettangolo 8"/>
          <p:cNvSpPr/>
          <p:nvPr/>
        </p:nvSpPr>
        <p:spPr>
          <a:xfrm rot="5400000">
            <a:off x="162737" y="-162734"/>
            <a:ext cx="980728" cy="1306202"/>
          </a:xfrm>
          <a:prstGeom prst="rtTriangle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70000"/>
                </a:schemeClr>
              </a:gs>
              <a:gs pos="80000">
                <a:schemeClr val="accent3">
                  <a:shade val="93000"/>
                  <a:satMod val="130000"/>
                  <a:alpha val="70000"/>
                </a:schemeClr>
              </a:gs>
              <a:gs pos="100000">
                <a:schemeClr val="accent3">
                  <a:shade val="94000"/>
                  <a:satMod val="135000"/>
                  <a:alpha val="70000"/>
                </a:schemeClr>
              </a:gs>
            </a:gsLst>
          </a:gradFill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vert270" rtlCol="0" anchor="ctr" anchorCtr="0">
            <a:noAutofit/>
          </a:bodyPr>
          <a:lstStyle/>
          <a:p>
            <a:pPr algn="ctr"/>
            <a:r>
              <a:rPr lang="it-IT" dirty="0" smtClean="0">
                <a:solidFill>
                  <a:prstClr val="white"/>
                </a:solidFill>
              </a:rPr>
              <a:t>TSS</a:t>
            </a:r>
            <a:endParaRPr lang="it-IT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54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Immagin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14" y="6381328"/>
            <a:ext cx="1225488" cy="476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asellaDiTesto 11"/>
          <p:cNvSpPr txBox="1"/>
          <p:nvPr/>
        </p:nvSpPr>
        <p:spPr>
          <a:xfrm>
            <a:off x="1835695" y="332656"/>
            <a:ext cx="5733280" cy="461665"/>
          </a:xfrm>
          <a:prstGeom prst="rect">
            <a:avLst/>
          </a:prstGeom>
          <a:gradFill>
            <a:gsLst>
              <a:gs pos="0">
                <a:schemeClr val="accent4">
                  <a:shade val="51000"/>
                  <a:satMod val="130000"/>
                  <a:alpha val="70000"/>
                </a:schemeClr>
              </a:gs>
              <a:gs pos="80000">
                <a:schemeClr val="accent4">
                  <a:shade val="93000"/>
                  <a:satMod val="130000"/>
                  <a:alpha val="70000"/>
                </a:schemeClr>
              </a:gs>
              <a:gs pos="100000">
                <a:schemeClr val="accent4">
                  <a:shade val="94000"/>
                  <a:satMod val="135000"/>
                  <a:alpha val="70000"/>
                </a:schemeClr>
              </a:gs>
            </a:gsLst>
          </a:gra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b="1" spc="50" dirty="0" smtClean="0">
                <a:ln w="0"/>
                <a:solidFill>
                  <a:srgbClr val="EEECE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entury Gothic" pitchFamily="34" charset="0"/>
              </a:rPr>
              <a:t>CONTENUTI DEL CORSO</a:t>
            </a: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750" y="6371401"/>
            <a:ext cx="576064" cy="461938"/>
          </a:xfrm>
          <a:prstGeom prst="rect">
            <a:avLst/>
          </a:prstGeom>
        </p:spPr>
      </p:pic>
      <p:sp>
        <p:nvSpPr>
          <p:cNvPr id="7" name="Segnaposto contenuto 2"/>
          <p:cNvSpPr txBox="1">
            <a:spLocks/>
          </p:cNvSpPr>
          <p:nvPr/>
        </p:nvSpPr>
        <p:spPr>
          <a:xfrm>
            <a:off x="525871" y="1556792"/>
            <a:ext cx="8352928" cy="43924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17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514350" marR="0" lvl="0" indent="-514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60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it-IT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PRESENTAZIONE DEL CORSO</a:t>
            </a:r>
          </a:p>
          <a:p>
            <a:pPr marL="514350" marR="0" lvl="0" indent="-514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60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it-IT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RUOLO e RESPONSABILITA’ dell’ADDETTO                                           all’ASSISTENZA e al TRASPORTO</a:t>
            </a:r>
          </a:p>
          <a:p>
            <a:pPr marL="514350" marR="0" lvl="0" indent="-514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60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it-IT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CARATTERISTICHE della PERSONA</a:t>
            </a:r>
            <a:r>
              <a:rPr kumimoji="0" lang="it-IT" sz="17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BISOGNOSA</a:t>
            </a:r>
            <a:r>
              <a:rPr lang="it-IT" sz="1700" b="1" dirty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it-IT" sz="1700" b="1" dirty="0" smtClean="0">
                <a:solidFill>
                  <a:srgbClr val="002060"/>
                </a:solidFill>
                <a:latin typeface="Century Gothic" pitchFamily="34" charset="0"/>
              </a:rPr>
              <a:t>di TRASPORTO e ACCOMPAGAMENTO</a:t>
            </a:r>
            <a:endParaRPr kumimoji="0" lang="it-IT" sz="17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514350" marR="0" lvl="0" indent="-514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60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it-IT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APPROCCIO PSICOLOGICO e RELAZIONALE con </a:t>
            </a:r>
            <a:r>
              <a:rPr lang="it-IT" sz="1700" b="1" dirty="0" smtClean="0">
                <a:solidFill>
                  <a:srgbClr val="002060"/>
                </a:solidFill>
                <a:latin typeface="Century Gothic" pitchFamily="34" charset="0"/>
              </a:rPr>
              <a:t>l’UTENTE</a:t>
            </a:r>
            <a:endParaRPr kumimoji="0" lang="it-IT" sz="17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514350" marR="0" lvl="0" indent="-514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60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it-IT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TECNICHE di RIANIMAZIONE CARDIOPOLMONARE </a:t>
            </a:r>
            <a:r>
              <a:rPr lang="it-IT" sz="1700" b="1" noProof="0" dirty="0" smtClean="0">
                <a:solidFill>
                  <a:srgbClr val="002060"/>
                </a:solidFill>
                <a:latin typeface="Century Gothic" pitchFamily="34" charset="0"/>
              </a:rPr>
              <a:t>e DEFIBRILLAZIONE PRECOCE  (DGR n° 4717/2013 )</a:t>
            </a:r>
          </a:p>
          <a:p>
            <a:pPr marL="514350" marR="0" lvl="0" indent="-514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60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it-IT" sz="1700" b="1" dirty="0" smtClean="0">
                <a:solidFill>
                  <a:srgbClr val="002060"/>
                </a:solidFill>
                <a:latin typeface="Century Gothic" pitchFamily="34" charset="0"/>
              </a:rPr>
              <a:t>La SICUREZZA nel TRASPORTO di PERSONE</a:t>
            </a:r>
            <a:endParaRPr lang="it-IT" sz="1700" b="1" noProof="0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600"/>
              </a:spcAft>
              <a:buClrTx/>
              <a:buSzTx/>
              <a:buNone/>
              <a:tabLst/>
              <a:defRPr/>
            </a:pPr>
            <a:endParaRPr kumimoji="0" lang="it-IT" sz="17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514350" marR="0" lvl="0" indent="-5143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      														TOTALE ORE PERCORSO FORMATIVO: </a:t>
            </a:r>
            <a:r>
              <a:rPr kumimoji="0" lang="it-IT" sz="1700" b="1" i="0" u="sng" strike="noStrike" kern="1200" cap="none" spc="0" normalizeH="0" baseline="0" noProof="0" dirty="0" smtClean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5B9BD5">
                        <a:tint val="40000"/>
                        <a:satMod val="250000"/>
                      </a:srgbClr>
                    </a:gs>
                    <a:gs pos="9000">
                      <a:srgbClr val="5B9BD5">
                        <a:tint val="52000"/>
                        <a:satMod val="300000"/>
                      </a:srgbClr>
                    </a:gs>
                    <a:gs pos="50000">
                      <a:srgbClr val="5B9BD5">
                        <a:shade val="20000"/>
                        <a:satMod val="300000"/>
                      </a:srgbClr>
                    </a:gs>
                    <a:gs pos="79000">
                      <a:srgbClr val="5B9BD5">
                        <a:tint val="52000"/>
                        <a:satMod val="300000"/>
                      </a:srgbClr>
                    </a:gs>
                    <a:gs pos="100000">
                      <a:srgbClr val="5B9BD5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16 ore (</a:t>
            </a:r>
            <a:r>
              <a:rPr lang="it-IT" sz="1700" b="1" u="sng" dirty="0" smtClean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5B9BD5">
                        <a:tint val="40000"/>
                        <a:satMod val="250000"/>
                      </a:srgbClr>
                    </a:gs>
                    <a:gs pos="9000">
                      <a:srgbClr val="5B9BD5">
                        <a:tint val="52000"/>
                        <a:satMod val="300000"/>
                      </a:srgbClr>
                    </a:gs>
                    <a:gs pos="50000">
                      <a:srgbClr val="5B9BD5">
                        <a:shade val="20000"/>
                        <a:satMod val="300000"/>
                      </a:srgbClr>
                    </a:gs>
                    <a:gs pos="79000">
                      <a:srgbClr val="5B9BD5">
                        <a:tint val="52000"/>
                        <a:satMod val="300000"/>
                      </a:srgbClr>
                    </a:gs>
                    <a:gs pos="100000">
                      <a:srgbClr val="5B9BD5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entury Gothic" pitchFamily="34" charset="0"/>
              </a:rPr>
              <a:t>teorico/pratiche</a:t>
            </a:r>
            <a:r>
              <a:rPr kumimoji="0" lang="it-IT" sz="1700" b="1" i="0" u="sng" strike="noStrike" kern="1200" cap="none" spc="0" normalizeH="0" baseline="0" noProof="0" dirty="0" smtClean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5B9BD5">
                        <a:tint val="40000"/>
                        <a:satMod val="250000"/>
                      </a:srgbClr>
                    </a:gs>
                    <a:gs pos="9000">
                      <a:srgbClr val="5B9BD5">
                        <a:tint val="52000"/>
                        <a:satMod val="300000"/>
                      </a:srgbClr>
                    </a:gs>
                    <a:gs pos="50000">
                      <a:srgbClr val="5B9BD5">
                        <a:shade val="20000"/>
                        <a:satMod val="300000"/>
                      </a:srgbClr>
                    </a:gs>
                    <a:gs pos="79000">
                      <a:srgbClr val="5B9BD5">
                        <a:tint val="52000"/>
                        <a:satMod val="300000"/>
                      </a:srgbClr>
                    </a:gs>
                    <a:gs pos="100000">
                      <a:srgbClr val="5B9BD5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)</a:t>
            </a:r>
            <a:endParaRPr kumimoji="0" lang="it-IT" sz="17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8" name="Triangolo rettangolo 7"/>
          <p:cNvSpPr/>
          <p:nvPr/>
        </p:nvSpPr>
        <p:spPr>
          <a:xfrm rot="5400000">
            <a:off x="162737" y="-162734"/>
            <a:ext cx="980728" cy="1306202"/>
          </a:xfrm>
          <a:prstGeom prst="rtTriangle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70000"/>
                </a:schemeClr>
              </a:gs>
              <a:gs pos="80000">
                <a:schemeClr val="accent3">
                  <a:shade val="93000"/>
                  <a:satMod val="130000"/>
                  <a:alpha val="70000"/>
                </a:schemeClr>
              </a:gs>
              <a:gs pos="100000">
                <a:schemeClr val="accent3">
                  <a:shade val="94000"/>
                  <a:satMod val="135000"/>
                  <a:alpha val="70000"/>
                </a:schemeClr>
              </a:gs>
            </a:gsLst>
          </a:gradFill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vert270" rtlCol="0" anchor="ctr" anchorCtr="0">
            <a:noAutofit/>
          </a:bodyPr>
          <a:lstStyle/>
          <a:p>
            <a:pPr algn="ctr"/>
            <a:r>
              <a:rPr lang="it-IT" dirty="0" smtClean="0">
                <a:solidFill>
                  <a:prstClr val="white"/>
                </a:solidFill>
              </a:rPr>
              <a:t>TSS</a:t>
            </a:r>
            <a:endParaRPr lang="it-IT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02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Immagin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14" y="6381328"/>
            <a:ext cx="1225488" cy="476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asellaDiTesto 11"/>
          <p:cNvSpPr txBox="1"/>
          <p:nvPr/>
        </p:nvSpPr>
        <p:spPr>
          <a:xfrm>
            <a:off x="1835695" y="332656"/>
            <a:ext cx="5733280" cy="461665"/>
          </a:xfrm>
          <a:prstGeom prst="rect">
            <a:avLst/>
          </a:prstGeom>
          <a:gradFill>
            <a:gsLst>
              <a:gs pos="0">
                <a:schemeClr val="accent6">
                  <a:shade val="51000"/>
                  <a:satMod val="130000"/>
                  <a:alpha val="70000"/>
                </a:schemeClr>
              </a:gs>
              <a:gs pos="80000">
                <a:schemeClr val="accent6">
                  <a:shade val="93000"/>
                  <a:satMod val="130000"/>
                  <a:alpha val="70000"/>
                </a:schemeClr>
              </a:gs>
              <a:gs pos="100000">
                <a:schemeClr val="accent6">
                  <a:shade val="94000"/>
                  <a:satMod val="135000"/>
                  <a:alpha val="70000"/>
                </a:schemeClr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b="1" spc="50" dirty="0" smtClean="0">
                <a:ln w="0"/>
                <a:solidFill>
                  <a:srgbClr val="EEECE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entury Gothic" pitchFamily="34" charset="0"/>
              </a:rPr>
              <a:t>METODO</a:t>
            </a: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750" y="6371401"/>
            <a:ext cx="576064" cy="461938"/>
          </a:xfrm>
          <a:prstGeom prst="rect">
            <a:avLst/>
          </a:prstGeom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265909" y="1714154"/>
            <a:ext cx="4314203" cy="2392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it-IT" sz="500" b="1" i="1" dirty="0">
              <a:solidFill>
                <a:srgbClr val="002060"/>
              </a:solidFill>
              <a:latin typeface="Century Gothic" pitchFamily="34" charset="0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it-IT" sz="2600" b="1" dirty="0">
                <a:solidFill>
                  <a:srgbClr val="002060"/>
                </a:solidFill>
                <a:latin typeface="Century Gothic" pitchFamily="34" charset="0"/>
              </a:rPr>
              <a:t>Lezioni </a:t>
            </a:r>
            <a:r>
              <a:rPr lang="it-IT" sz="2600" b="1" dirty="0" smtClean="0">
                <a:solidFill>
                  <a:srgbClr val="002060"/>
                </a:solidFill>
                <a:latin typeface="Century Gothic" pitchFamily="34" charset="0"/>
              </a:rPr>
              <a:t>frontali</a:t>
            </a:r>
            <a:endParaRPr lang="it-IT" sz="500" b="1" dirty="0">
              <a:solidFill>
                <a:srgbClr val="002060"/>
              </a:solidFill>
              <a:latin typeface="Century Gothic" pitchFamily="34" charset="0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it-IT" sz="2600" b="1" dirty="0" smtClean="0">
                <a:solidFill>
                  <a:srgbClr val="002060"/>
                </a:solidFill>
                <a:latin typeface="Century Gothic" pitchFamily="34" charset="0"/>
              </a:rPr>
              <a:t>Esercitazioni pratiche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it-IT" sz="2600" b="1" dirty="0" smtClean="0">
                <a:solidFill>
                  <a:srgbClr val="002060"/>
                </a:solidFill>
                <a:latin typeface="Century Gothic" pitchFamily="34" charset="0"/>
              </a:rPr>
              <a:t>Verifica finale 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it-IT" sz="2600" b="1" dirty="0">
              <a:solidFill>
                <a:srgbClr val="002060"/>
              </a:solidFill>
              <a:latin typeface="Century Gothic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it-IT" sz="500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pic>
        <p:nvPicPr>
          <p:cNvPr id="8" name="Immagine 7" descr="Senza titolo-1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9992" y="2349647"/>
            <a:ext cx="4660165" cy="3661410"/>
          </a:xfrm>
          <a:prstGeom prst="rect">
            <a:avLst/>
          </a:prstGeom>
        </p:spPr>
      </p:pic>
      <p:pic>
        <p:nvPicPr>
          <p:cNvPr id="9" name="Immagine 8" descr="Senza titolo-9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43608" y="4293096"/>
            <a:ext cx="2244801" cy="1717960"/>
          </a:xfrm>
          <a:prstGeom prst="rect">
            <a:avLst/>
          </a:prstGeom>
        </p:spPr>
      </p:pic>
      <p:sp>
        <p:nvSpPr>
          <p:cNvPr id="11" name="Triangolo rettangolo 10"/>
          <p:cNvSpPr/>
          <p:nvPr/>
        </p:nvSpPr>
        <p:spPr>
          <a:xfrm rot="5400000">
            <a:off x="162737" y="-162734"/>
            <a:ext cx="980728" cy="1306202"/>
          </a:xfrm>
          <a:prstGeom prst="rtTriangle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70000"/>
                </a:schemeClr>
              </a:gs>
              <a:gs pos="80000">
                <a:schemeClr val="accent3">
                  <a:shade val="93000"/>
                  <a:satMod val="130000"/>
                  <a:alpha val="70000"/>
                </a:schemeClr>
              </a:gs>
              <a:gs pos="100000">
                <a:schemeClr val="accent3">
                  <a:shade val="94000"/>
                  <a:satMod val="135000"/>
                  <a:alpha val="70000"/>
                </a:schemeClr>
              </a:gs>
            </a:gsLst>
          </a:gradFill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vert270" rtlCol="0" anchor="ctr" anchorCtr="0">
            <a:noAutofit/>
          </a:bodyPr>
          <a:lstStyle/>
          <a:p>
            <a:pPr algn="ctr"/>
            <a:r>
              <a:rPr lang="it-IT" dirty="0" smtClean="0">
                <a:solidFill>
                  <a:prstClr val="white"/>
                </a:solidFill>
              </a:rPr>
              <a:t>TSS</a:t>
            </a:r>
            <a:endParaRPr lang="it-IT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029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7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7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autoUpdateAnimBg="0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Immagine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14" y="6381328"/>
            <a:ext cx="1225488" cy="476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asellaDiTesto 11"/>
          <p:cNvSpPr txBox="1"/>
          <p:nvPr/>
        </p:nvSpPr>
        <p:spPr>
          <a:xfrm>
            <a:off x="1835695" y="332656"/>
            <a:ext cx="5733280" cy="830997"/>
          </a:xfrm>
          <a:prstGeom prst="rect">
            <a:avLst/>
          </a:prstGeom>
          <a:gradFill>
            <a:gsLst>
              <a:gs pos="0">
                <a:schemeClr val="accent2">
                  <a:shade val="51000"/>
                  <a:satMod val="130000"/>
                  <a:alpha val="70000"/>
                </a:schemeClr>
              </a:gs>
              <a:gs pos="80000">
                <a:schemeClr val="accent2">
                  <a:shade val="93000"/>
                  <a:satMod val="130000"/>
                  <a:alpha val="70000"/>
                </a:schemeClr>
              </a:gs>
              <a:gs pos="100000">
                <a:schemeClr val="accent2">
                  <a:shade val="94000"/>
                  <a:satMod val="135000"/>
                  <a:alpha val="70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b="1" spc="50" dirty="0" smtClean="0">
                <a:ln w="0"/>
                <a:solidFill>
                  <a:srgbClr val="EEECE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entury Gothic" pitchFamily="34" charset="0"/>
              </a:rPr>
              <a:t>PERCORSO FORMATIVO</a:t>
            </a:r>
          </a:p>
          <a:p>
            <a:pPr algn="ctr"/>
            <a:r>
              <a:rPr lang="it-IT" sz="2400" b="1" spc="50" dirty="0" smtClean="0">
                <a:ln w="0"/>
                <a:solidFill>
                  <a:srgbClr val="EEECE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entury Gothic" pitchFamily="34" charset="0"/>
              </a:rPr>
              <a:t>FASE FINALE</a:t>
            </a: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750" y="6371401"/>
            <a:ext cx="576064" cy="461938"/>
          </a:xfrm>
          <a:prstGeom prst="rect">
            <a:avLst/>
          </a:prstGeom>
        </p:spPr>
      </p:pic>
      <p:sp>
        <p:nvSpPr>
          <p:cNvPr id="6" name="Titolo 1"/>
          <p:cNvSpPr txBox="1">
            <a:spLocks/>
          </p:cNvSpPr>
          <p:nvPr/>
        </p:nvSpPr>
        <p:spPr>
          <a:xfrm>
            <a:off x="1723288" y="1268760"/>
            <a:ext cx="5958094" cy="6934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/>
            </a:r>
            <a:br>
              <a:rPr lang="it-IT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r>
              <a:rPr lang="it-IT" sz="2800" b="1" dirty="0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  <a:ea typeface="ＭＳ Ｐゴシック" pitchFamily="34" charset="-128"/>
              </a:rPr>
              <a:t>PROVA FINALE per l’ABILITAZIONE</a:t>
            </a:r>
            <a:r>
              <a:rPr lang="it-IT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/>
            </a:r>
            <a:br>
              <a:rPr lang="it-IT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endParaRPr lang="it-IT" sz="2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7" name="Segnaposto contenuto 2"/>
          <p:cNvSpPr txBox="1">
            <a:spLocks/>
          </p:cNvSpPr>
          <p:nvPr/>
        </p:nvSpPr>
        <p:spPr>
          <a:xfrm>
            <a:off x="395536" y="1988840"/>
            <a:ext cx="8051214" cy="4176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2000" b="1" dirty="0" smtClean="0">
                <a:solidFill>
                  <a:srgbClr val="7030A0"/>
                </a:solidFill>
                <a:latin typeface="Century Gothic" pitchFamily="34" charset="0"/>
              </a:rPr>
              <a:t>Prova TEORICA a quiz: </a:t>
            </a:r>
          </a:p>
          <a:p>
            <a:pPr marL="714375"/>
            <a:r>
              <a:rPr lang="it-IT" sz="2000" b="1" dirty="0" smtClean="0">
                <a:solidFill>
                  <a:srgbClr val="002060"/>
                </a:solidFill>
                <a:latin typeface="Century Gothic" pitchFamily="34" charset="0"/>
              </a:rPr>
              <a:t>10 domande a risposta multipla  </a:t>
            </a:r>
          </a:p>
          <a:p>
            <a:pPr marL="542925" indent="0">
              <a:buFont typeface="Arial" panose="020B0604020202020204" pitchFamily="34" charset="0"/>
              <a:buNone/>
            </a:pPr>
            <a:r>
              <a:rPr lang="it-IT" sz="2000" b="1" dirty="0" smtClean="0">
                <a:solidFill>
                  <a:srgbClr val="002060"/>
                </a:solidFill>
                <a:latin typeface="Century Gothic" pitchFamily="34" charset="0"/>
              </a:rPr>
              <a:t>				Performance minima = 70% ( 7 su 10)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it-IT" sz="2000" b="1" dirty="0" smtClean="0">
                <a:solidFill>
                  <a:srgbClr val="7030A0"/>
                </a:solidFill>
                <a:latin typeface="Century Gothic" pitchFamily="34" charset="0"/>
              </a:rPr>
              <a:t>Prova PRATICA : </a:t>
            </a:r>
          </a:p>
          <a:p>
            <a:pPr marL="714375"/>
            <a:r>
              <a:rPr lang="it-IT" sz="2000" b="1" dirty="0" smtClean="0">
                <a:solidFill>
                  <a:srgbClr val="002060"/>
                </a:solidFill>
                <a:latin typeface="Century Gothic" pitchFamily="34" charset="0"/>
              </a:rPr>
              <a:t>SCENARIO BLSD Laico   </a:t>
            </a:r>
          </a:p>
          <a:p>
            <a:pPr marL="542925" indent="0">
              <a:buNone/>
            </a:pPr>
            <a:r>
              <a:rPr lang="it-IT" sz="2000" b="1" dirty="0" smtClean="0">
                <a:solidFill>
                  <a:srgbClr val="002060"/>
                </a:solidFill>
                <a:latin typeface="Century Gothic" pitchFamily="34" charset="0"/>
              </a:rPr>
              <a:t>				Performance minima = 75% (</a:t>
            </a:r>
            <a:r>
              <a:rPr lang="it-IT" sz="2000" b="1" dirty="0" err="1" smtClean="0">
                <a:solidFill>
                  <a:srgbClr val="002060"/>
                </a:solidFill>
                <a:latin typeface="Century Gothic" pitchFamily="34" charset="0"/>
              </a:rPr>
              <a:t>skill</a:t>
            </a:r>
            <a:r>
              <a:rPr lang="it-IT" sz="2000" b="1" dirty="0" smtClean="0">
                <a:solidFill>
                  <a:srgbClr val="002060"/>
                </a:solidFill>
                <a:latin typeface="Century Gothic" pitchFamily="34" charset="0"/>
              </a:rPr>
              <a:t>)</a:t>
            </a:r>
          </a:p>
          <a:p>
            <a:pPr marL="714375"/>
            <a:endParaRPr lang="it-IT" sz="2000" b="1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pPr marL="173038">
              <a:buFont typeface="Arial" panose="020B0604020202020204" pitchFamily="34" charset="0"/>
              <a:buNone/>
            </a:pPr>
            <a:r>
              <a:rPr lang="it-IT" sz="2000" b="1" dirty="0" smtClean="0">
                <a:solidFill>
                  <a:srgbClr val="7030A0"/>
                </a:solidFill>
                <a:latin typeface="Century Gothic" pitchFamily="34" charset="0"/>
              </a:rPr>
              <a:t>COMMISSIONE esaminatrice:</a:t>
            </a:r>
          </a:p>
          <a:p>
            <a:pPr marL="722313"/>
            <a:r>
              <a:rPr lang="it-IT" sz="2000" b="1" dirty="0" smtClean="0">
                <a:solidFill>
                  <a:srgbClr val="002060"/>
                </a:solidFill>
                <a:latin typeface="Century Gothic" pitchFamily="34" charset="0"/>
              </a:rPr>
              <a:t>Direttore del CeFRA ( o suo delegato)</a:t>
            </a:r>
          </a:p>
          <a:p>
            <a:pPr marL="722313"/>
            <a:r>
              <a:rPr lang="it-IT" sz="2000" b="1" dirty="0" smtClean="0">
                <a:solidFill>
                  <a:srgbClr val="002060"/>
                </a:solidFill>
                <a:latin typeface="Century Gothic" pitchFamily="34" charset="0"/>
              </a:rPr>
              <a:t>Istruttore BLSD Laico/istruttore regionale AREU</a:t>
            </a:r>
          </a:p>
          <a:p>
            <a:pPr marL="722313"/>
            <a:r>
              <a:rPr lang="it-IT" sz="2000" b="1" dirty="0" smtClean="0">
                <a:solidFill>
                  <a:srgbClr val="002060"/>
                </a:solidFill>
                <a:latin typeface="Century Gothic" pitchFamily="34" charset="0"/>
              </a:rPr>
              <a:t>Un Istruttore  esperto di Trasporto Sanitario</a:t>
            </a:r>
          </a:p>
        </p:txBody>
      </p:sp>
      <p:sp>
        <p:nvSpPr>
          <p:cNvPr id="9" name="Triangolo rettangolo 8"/>
          <p:cNvSpPr/>
          <p:nvPr/>
        </p:nvSpPr>
        <p:spPr>
          <a:xfrm rot="5400000">
            <a:off x="162737" y="-162734"/>
            <a:ext cx="980728" cy="1306202"/>
          </a:xfrm>
          <a:prstGeom prst="rtTriangle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70000"/>
                </a:schemeClr>
              </a:gs>
              <a:gs pos="80000">
                <a:schemeClr val="accent3">
                  <a:shade val="93000"/>
                  <a:satMod val="130000"/>
                  <a:alpha val="70000"/>
                </a:schemeClr>
              </a:gs>
              <a:gs pos="100000">
                <a:schemeClr val="accent3">
                  <a:shade val="94000"/>
                  <a:satMod val="135000"/>
                  <a:alpha val="70000"/>
                </a:schemeClr>
              </a:gs>
            </a:gsLst>
          </a:gradFill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vert270" rtlCol="0" anchor="ctr" anchorCtr="0">
            <a:noAutofit/>
          </a:bodyPr>
          <a:lstStyle/>
          <a:p>
            <a:pPr algn="ctr"/>
            <a:r>
              <a:rPr lang="it-IT" dirty="0" smtClean="0">
                <a:solidFill>
                  <a:prstClr val="white"/>
                </a:solidFill>
              </a:rPr>
              <a:t>TSS</a:t>
            </a:r>
            <a:endParaRPr lang="it-IT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02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Immagin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14" y="6381328"/>
            <a:ext cx="1225488" cy="476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750" y="6371401"/>
            <a:ext cx="576064" cy="461938"/>
          </a:xfrm>
          <a:prstGeom prst="rect">
            <a:avLst/>
          </a:prstGeom>
        </p:spPr>
      </p:pic>
      <p:pic>
        <p:nvPicPr>
          <p:cNvPr id="7" name="Picture 2" descr="http://assets.cdn.gamigo.com/images/lcit_images/sagoma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99792" y="911224"/>
            <a:ext cx="3810000" cy="5810251"/>
          </a:xfrm>
          <a:prstGeom prst="rect">
            <a:avLst/>
          </a:prstGeom>
          <a:noFill/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2699793" y="260648"/>
            <a:ext cx="3810000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it-IT" sz="3600" b="1" dirty="0">
                <a:solidFill>
                  <a:srgbClr val="002060"/>
                </a:solidFill>
                <a:latin typeface="Century Gothic" pitchFamily="34" charset="0"/>
              </a:rPr>
              <a:t>I </a:t>
            </a:r>
            <a:r>
              <a:rPr lang="it-IT" sz="3600" b="1" dirty="0" smtClean="0">
                <a:solidFill>
                  <a:srgbClr val="002060"/>
                </a:solidFill>
                <a:latin typeface="Century Gothic" pitchFamily="34" charset="0"/>
              </a:rPr>
              <a:t>Partecipanti            </a:t>
            </a:r>
            <a:endParaRPr lang="it-IT" sz="3600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8" name="Triangolo rettangolo 7"/>
          <p:cNvSpPr/>
          <p:nvPr/>
        </p:nvSpPr>
        <p:spPr>
          <a:xfrm rot="5400000">
            <a:off x="162737" y="-162734"/>
            <a:ext cx="980728" cy="1306202"/>
          </a:xfrm>
          <a:prstGeom prst="rtTriangle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70000"/>
                </a:schemeClr>
              </a:gs>
              <a:gs pos="80000">
                <a:schemeClr val="accent3">
                  <a:shade val="93000"/>
                  <a:satMod val="130000"/>
                  <a:alpha val="70000"/>
                </a:schemeClr>
              </a:gs>
              <a:gs pos="100000">
                <a:schemeClr val="accent3">
                  <a:shade val="94000"/>
                  <a:satMod val="135000"/>
                  <a:alpha val="70000"/>
                </a:schemeClr>
              </a:gs>
            </a:gsLst>
          </a:gradFill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vert270" rtlCol="0" anchor="ctr" anchorCtr="0">
            <a:noAutofit/>
          </a:bodyPr>
          <a:lstStyle/>
          <a:p>
            <a:pPr algn="ctr"/>
            <a:r>
              <a:rPr lang="it-IT" dirty="0" smtClean="0">
                <a:solidFill>
                  <a:prstClr val="white"/>
                </a:solidFill>
              </a:rPr>
              <a:t>TSS</a:t>
            </a:r>
            <a:endParaRPr lang="it-IT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13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Immagin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14" y="6381328"/>
            <a:ext cx="1225488" cy="476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750" y="6371401"/>
            <a:ext cx="576064" cy="461938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1"/>
            <a:ext cx="9022814" cy="6957392"/>
          </a:xfrm>
          <a:prstGeom prst="rect">
            <a:avLst/>
          </a:prstGeom>
        </p:spPr>
      </p:pic>
      <p:pic>
        <p:nvPicPr>
          <p:cNvPr id="9" name="Picture 2" descr="http://ildeboscio.com/wp-content/uploads/2011/10/Buon-lavoro-Sky-Uno-A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0FAFB"/>
              </a:clrFrom>
              <a:clrTo>
                <a:srgbClr val="F0FAFB">
                  <a:alpha val="0"/>
                </a:srgbClr>
              </a:clrTo>
            </a:clrChange>
            <a:duotone>
              <a:prstClr val="black"/>
              <a:schemeClr val="accent3">
                <a:lumMod val="50000"/>
                <a:tint val="45000"/>
                <a:satMod val="400000"/>
              </a:schemeClr>
            </a:duotone>
          </a:blip>
          <a:srcRect t="22696" b="32379"/>
          <a:stretch/>
        </p:blipFill>
        <p:spPr bwMode="auto">
          <a:xfrm rot="21118849">
            <a:off x="209475" y="3050182"/>
            <a:ext cx="8133622" cy="20561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6251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281</Words>
  <Application>Microsoft Office PowerPoint</Application>
  <PresentationFormat>Presentazione su schermo (4:3)</PresentationFormat>
  <Paragraphs>60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6" baseType="lpstr">
      <vt:lpstr>ＭＳ Ｐゴシック</vt:lpstr>
      <vt:lpstr>Arial</vt:lpstr>
      <vt:lpstr>Calibri</vt:lpstr>
      <vt:lpstr>Calibri Light</vt:lpstr>
      <vt:lpstr>Century Gothic</vt:lpstr>
      <vt:lpstr>Comic Sans MS</vt:lpstr>
      <vt:lpstr>2_Personalizza struttura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2017-11-08T16:59:40Z</dcterms:created>
  <dcterms:modified xsi:type="dcterms:W3CDTF">2018-01-02T11:19:11Z</dcterms:modified>
  <cp:contentStatus/>
</cp:coreProperties>
</file>