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32"/>
  </p:notesMasterIdLst>
  <p:handoutMasterIdLst>
    <p:handoutMasterId r:id="rId33"/>
  </p:handoutMasterIdLst>
  <p:sldIdLst>
    <p:sldId id="619" r:id="rId2"/>
    <p:sldId id="620" r:id="rId3"/>
    <p:sldId id="622" r:id="rId4"/>
    <p:sldId id="623" r:id="rId5"/>
    <p:sldId id="624" r:id="rId6"/>
    <p:sldId id="625" r:id="rId7"/>
    <p:sldId id="626" r:id="rId8"/>
    <p:sldId id="627" r:id="rId9"/>
    <p:sldId id="628" r:id="rId10"/>
    <p:sldId id="629" r:id="rId11"/>
    <p:sldId id="631" r:id="rId12"/>
    <p:sldId id="657" r:id="rId13"/>
    <p:sldId id="632" r:id="rId14"/>
    <p:sldId id="669" r:id="rId15"/>
    <p:sldId id="661" r:id="rId16"/>
    <p:sldId id="662" r:id="rId17"/>
    <p:sldId id="670" r:id="rId18"/>
    <p:sldId id="663" r:id="rId19"/>
    <p:sldId id="664" r:id="rId20"/>
    <p:sldId id="668" r:id="rId21"/>
    <p:sldId id="666" r:id="rId22"/>
    <p:sldId id="671" r:id="rId23"/>
    <p:sldId id="672" r:id="rId24"/>
    <p:sldId id="673" r:id="rId25"/>
    <p:sldId id="674" r:id="rId26"/>
    <p:sldId id="675" r:id="rId27"/>
    <p:sldId id="676" r:id="rId28"/>
    <p:sldId id="677" r:id="rId29"/>
    <p:sldId id="678" r:id="rId30"/>
    <p:sldId id="679" r:id="rId31"/>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8" autoAdjust="0"/>
    <p:restoredTop sz="88575" autoAdjust="0"/>
  </p:normalViewPr>
  <p:slideViewPr>
    <p:cSldViewPr>
      <p:cViewPr varScale="1">
        <p:scale>
          <a:sx n="98" d="100"/>
          <a:sy n="98"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26"/>
    </p:cViewPr>
  </p:sorterViewPr>
  <p:notesViewPr>
    <p:cSldViewPr>
      <p:cViewPr varScale="1">
        <p:scale>
          <a:sx n="78" d="100"/>
          <a:sy n="78" d="100"/>
        </p:scale>
        <p:origin x="33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205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9544FF4-7ABF-46F9-902E-3941C5B21767}" type="datetimeFigureOut">
              <a:rPr lang="it-IT" smtClean="0"/>
              <a:pPr/>
              <a:t>02/01/2018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B9E06B-018D-4082-8A4B-43688CC6F17C}" type="slidenum">
              <a:rPr lang="it-IT" smtClean="0"/>
              <a:pPr/>
              <a:t>‹N›</a:t>
            </a:fld>
            <a:endParaRPr lang="it-IT"/>
          </a:p>
        </p:txBody>
      </p:sp>
    </p:spTree>
    <p:extLst>
      <p:ext uri="{BB962C8B-B14F-4D97-AF65-F5344CB8AC3E}">
        <p14:creationId xmlns:p14="http://schemas.microsoft.com/office/powerpoint/2010/main" val="30813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Insufficienza renale: è la riduzione patologica della funzionalità renale (i reni non svolgono più la loro funzione di depurare il sangue eliminando le sostanze di scarto). </a:t>
            </a:r>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3</a:t>
            </a:fld>
            <a:endParaRPr lang="it-IT"/>
          </a:p>
        </p:txBody>
      </p:sp>
    </p:spTree>
    <p:extLst>
      <p:ext uri="{BB962C8B-B14F-4D97-AF65-F5344CB8AC3E}">
        <p14:creationId xmlns:p14="http://schemas.microsoft.com/office/powerpoint/2010/main" val="20826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lL</a:t>
            </a:r>
            <a:r>
              <a:rPr lang="it-IT" dirty="0" smtClean="0"/>
              <a:t> termine psicosi indica una tipologia di disturbo psichiatrico, espressione di una severa alterazione dell'equilibrio psichico dell'individuo, con compromissione dell'esame di realtà, frequente assenza di </a:t>
            </a:r>
            <a:r>
              <a:rPr lang="it-IT" dirty="0" err="1" smtClean="0"/>
              <a:t>insight</a:t>
            </a:r>
            <a:r>
              <a:rPr lang="it-IT" dirty="0" smtClean="0"/>
              <a:t>, e frequente presenza di disturbi del pensiero come deliri ed allucinazioni.</a:t>
            </a:r>
          </a:p>
          <a:p>
            <a:r>
              <a:rPr lang="it-IT" dirty="0" smtClean="0"/>
              <a:t>Esistono diverse articolazioni cliniche dei disturbi psicotici. I sintomi psicotici sono ascrivibili a disturbi di forma del pensiero, disturbi di contenuto del pensiero, e disturbi della </a:t>
            </a:r>
            <a:r>
              <a:rPr lang="it-IT" dirty="0" err="1" smtClean="0"/>
              <a:t>sensopercezione</a:t>
            </a:r>
            <a:r>
              <a:rPr lang="it-IT" dirty="0" smtClean="0"/>
              <a:t>.</a:t>
            </a:r>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14</a:t>
            </a:fld>
            <a:endParaRPr lang="it-IT"/>
          </a:p>
        </p:txBody>
      </p:sp>
    </p:spTree>
    <p:extLst>
      <p:ext uri="{BB962C8B-B14F-4D97-AF65-F5344CB8AC3E}">
        <p14:creationId xmlns:p14="http://schemas.microsoft.com/office/powerpoint/2010/main" val="310790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15</a:t>
            </a:fld>
            <a:endParaRPr lang="it-IT"/>
          </a:p>
        </p:txBody>
      </p:sp>
    </p:spTree>
    <p:extLst>
      <p:ext uri="{BB962C8B-B14F-4D97-AF65-F5344CB8AC3E}">
        <p14:creationId xmlns:p14="http://schemas.microsoft.com/office/powerpoint/2010/main" val="186746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16</a:t>
            </a:fld>
            <a:endParaRPr lang="it-IT"/>
          </a:p>
        </p:txBody>
      </p:sp>
    </p:spTree>
    <p:extLst>
      <p:ext uri="{BB962C8B-B14F-4D97-AF65-F5344CB8AC3E}">
        <p14:creationId xmlns:p14="http://schemas.microsoft.com/office/powerpoint/2010/main" val="3930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17</a:t>
            </a:fld>
            <a:endParaRPr lang="it-IT"/>
          </a:p>
        </p:txBody>
      </p:sp>
    </p:spTree>
    <p:extLst>
      <p:ext uri="{BB962C8B-B14F-4D97-AF65-F5344CB8AC3E}">
        <p14:creationId xmlns:p14="http://schemas.microsoft.com/office/powerpoint/2010/main" val="215181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18</a:t>
            </a:fld>
            <a:endParaRPr lang="it-IT"/>
          </a:p>
        </p:txBody>
      </p:sp>
    </p:spTree>
    <p:extLst>
      <p:ext uri="{BB962C8B-B14F-4D97-AF65-F5344CB8AC3E}">
        <p14:creationId xmlns:p14="http://schemas.microsoft.com/office/powerpoint/2010/main" val="183779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19</a:t>
            </a:fld>
            <a:endParaRPr lang="it-IT"/>
          </a:p>
        </p:txBody>
      </p:sp>
    </p:spTree>
    <p:extLst>
      <p:ext uri="{BB962C8B-B14F-4D97-AF65-F5344CB8AC3E}">
        <p14:creationId xmlns:p14="http://schemas.microsoft.com/office/powerpoint/2010/main" val="302726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21</a:t>
            </a:fld>
            <a:endParaRPr lang="it-IT"/>
          </a:p>
        </p:txBody>
      </p:sp>
    </p:spTree>
    <p:extLst>
      <p:ext uri="{BB962C8B-B14F-4D97-AF65-F5344CB8AC3E}">
        <p14:creationId xmlns:p14="http://schemas.microsoft.com/office/powerpoint/2010/main" val="26654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23</a:t>
            </a:fld>
            <a:endParaRPr lang="it-IT"/>
          </a:p>
        </p:txBody>
      </p:sp>
    </p:spTree>
    <p:extLst>
      <p:ext uri="{BB962C8B-B14F-4D97-AF65-F5344CB8AC3E}">
        <p14:creationId xmlns:p14="http://schemas.microsoft.com/office/powerpoint/2010/main" val="771408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24</a:t>
            </a:fld>
            <a:endParaRPr lang="it-IT"/>
          </a:p>
        </p:txBody>
      </p:sp>
    </p:spTree>
    <p:extLst>
      <p:ext uri="{BB962C8B-B14F-4D97-AF65-F5344CB8AC3E}">
        <p14:creationId xmlns:p14="http://schemas.microsoft.com/office/powerpoint/2010/main" val="2666654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25</a:t>
            </a:fld>
            <a:endParaRPr lang="it-IT"/>
          </a:p>
        </p:txBody>
      </p:sp>
    </p:spTree>
    <p:extLst>
      <p:ext uri="{BB962C8B-B14F-4D97-AF65-F5344CB8AC3E}">
        <p14:creationId xmlns:p14="http://schemas.microsoft.com/office/powerpoint/2010/main" val="3419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Fistola </a:t>
            </a:r>
            <a:r>
              <a:rPr lang="it-IT" dirty="0" err="1"/>
              <a:t>artero</a:t>
            </a:r>
            <a:r>
              <a:rPr lang="it-IT" dirty="0"/>
              <a:t>-venosa: è una comunicazione creata chirurgicamente tra un’arteria e una vena; è  finalizzata alla tecnica di depurazione del sangue.</a:t>
            </a:r>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6</a:t>
            </a:fld>
            <a:endParaRPr lang="it-IT"/>
          </a:p>
        </p:txBody>
      </p:sp>
    </p:spTree>
    <p:extLst>
      <p:ext uri="{BB962C8B-B14F-4D97-AF65-F5344CB8AC3E}">
        <p14:creationId xmlns:p14="http://schemas.microsoft.com/office/powerpoint/2010/main" val="2801711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26</a:t>
            </a:fld>
            <a:endParaRPr lang="it-IT"/>
          </a:p>
        </p:txBody>
      </p:sp>
    </p:spTree>
    <p:extLst>
      <p:ext uri="{BB962C8B-B14F-4D97-AF65-F5344CB8AC3E}">
        <p14:creationId xmlns:p14="http://schemas.microsoft.com/office/powerpoint/2010/main" val="98889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27</a:t>
            </a:fld>
            <a:endParaRPr lang="it-IT"/>
          </a:p>
        </p:txBody>
      </p:sp>
    </p:spTree>
    <p:extLst>
      <p:ext uri="{BB962C8B-B14F-4D97-AF65-F5344CB8AC3E}">
        <p14:creationId xmlns:p14="http://schemas.microsoft.com/office/powerpoint/2010/main" val="292381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28</a:t>
            </a:fld>
            <a:endParaRPr lang="it-IT"/>
          </a:p>
        </p:txBody>
      </p:sp>
    </p:spTree>
    <p:extLst>
      <p:ext uri="{BB962C8B-B14F-4D97-AF65-F5344CB8AC3E}">
        <p14:creationId xmlns:p14="http://schemas.microsoft.com/office/powerpoint/2010/main" val="245660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30</a:t>
            </a:fld>
            <a:endParaRPr lang="it-IT"/>
          </a:p>
        </p:txBody>
      </p:sp>
    </p:spTree>
    <p:extLst>
      <p:ext uri="{BB962C8B-B14F-4D97-AF65-F5344CB8AC3E}">
        <p14:creationId xmlns:p14="http://schemas.microsoft.com/office/powerpoint/2010/main" val="61966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Nella fase post-seduta rilevare la pressione e la saturazione aiutano, in caso di malore (vomito, crampi, sudorazione, mal di testa, debolezza), l’operatore di SOREU a gestire l’evento nella maniera più idonea all’assistito. Si deve evitare di utilizzare l’arto con la fistola durante la misurazione della pressione arteriosa, </a:t>
            </a:r>
            <a:r>
              <a:rPr lang="it-IT" dirty="0" err="1"/>
              <a:t>perchè</a:t>
            </a:r>
            <a:r>
              <a:rPr lang="it-IT" dirty="0"/>
              <a:t> potrebbe danneggiarla.</a:t>
            </a:r>
          </a:p>
          <a:p>
            <a:r>
              <a:rPr lang="it-IT" dirty="0"/>
              <a:t>Infine, può capitare che la fistola </a:t>
            </a:r>
            <a:r>
              <a:rPr lang="it-IT" dirty="0" err="1"/>
              <a:t>artero</a:t>
            </a:r>
            <a:r>
              <a:rPr lang="it-IT" dirty="0"/>
              <a:t>-venosa sanguini nel post seduta. Una semplice compressione può risolvere il problema. Ricordiamoci di coinvolgere il trasportato in tutte queste opzioni.</a:t>
            </a:r>
          </a:p>
          <a:p>
            <a:r>
              <a:rPr lang="it-IT" dirty="0"/>
              <a:t>Precisazioni:</a:t>
            </a:r>
          </a:p>
          <a:p>
            <a:r>
              <a:rPr lang="it-IT" dirty="0"/>
              <a:t>Emorragie: durante l’emodialisi viene somministrata eparina per evitare la coagulazione del sangue nelle linee della macchina. Aumenta il rischio di emorragia sia durante il trattamento che successivamente. Può capitare infatti che improvvisamente il paziente abbia perdite di sangue, anche abbondanti, dalla sede di inserzione degli aghi nel braccio.</a:t>
            </a:r>
          </a:p>
          <a:p>
            <a:r>
              <a:rPr lang="it-IT" dirty="0"/>
              <a:t>Ipotensione: Durante la dialisi, oltre alle sostanze tossiche, vengono sottratti anche i liquidi in eccesso. Questa operazione può provocare un abbassamento brusco della pressione arteriosa, associato a vomito, crampi agli arti inferiori, mal di testa, ecc.</a:t>
            </a:r>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7</a:t>
            </a:fld>
            <a:endParaRPr lang="it-IT"/>
          </a:p>
        </p:txBody>
      </p:sp>
    </p:spTree>
    <p:extLst>
      <p:ext uri="{BB962C8B-B14F-4D97-AF65-F5344CB8AC3E}">
        <p14:creationId xmlns:p14="http://schemas.microsoft.com/office/powerpoint/2010/main" val="16897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8</a:t>
            </a:fld>
            <a:endParaRPr lang="it-IT"/>
          </a:p>
        </p:txBody>
      </p:sp>
    </p:spTree>
    <p:extLst>
      <p:ext uri="{BB962C8B-B14F-4D97-AF65-F5344CB8AC3E}">
        <p14:creationId xmlns:p14="http://schemas.microsoft.com/office/powerpoint/2010/main" val="369974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persone non autosufficienti possono presentare diversi gradi</a:t>
            </a:r>
            <a:r>
              <a:rPr lang="it-IT" baseline="0" dirty="0"/>
              <a:t> di difficoltà. In generale possiamo affermare che la perdita di autonomia nella gestione della propria persona ha diverse sfaccettature e che può riguardare sia la gestione della propria persona, fino alla comunicazione dei bisogni e addirittura la percezione degli stessi.</a:t>
            </a:r>
          </a:p>
          <a:p>
            <a:r>
              <a:rPr lang="it-IT" baseline="0" dirty="0"/>
              <a:t>Una persona anziana non autosufficiente presenta comportamenti abitudinari fortemente radicati che vanno assecondati. Inoltre la sensazione di paura aumenta nei confronti delle situazioni nuove o di posti inesplorati.</a:t>
            </a:r>
            <a:endParaRPr lang="it-IT" dirty="0"/>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9</a:t>
            </a:fld>
            <a:endParaRPr lang="it-IT"/>
          </a:p>
        </p:txBody>
      </p:sp>
    </p:spTree>
    <p:extLst>
      <p:ext uri="{BB962C8B-B14F-4D97-AF65-F5344CB8AC3E}">
        <p14:creationId xmlns:p14="http://schemas.microsoft.com/office/powerpoint/2010/main" val="70895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Oltre</a:t>
            </a:r>
            <a:r>
              <a:rPr lang="it-IT" baseline="0" dirty="0"/>
              <a:t> ad aiutare la persona a salire e scendere dal veicolo, è importante assecondare alcune routine (ad esempio se ci viene richiesta una coperta come abitudine..) che permettono alla persona anziana di avere qualcosa di familiare e conosciuto vicino a se. Questo riduce l’ansia e ci permette di gestire meglio il trasporto e aiuta gli operatori a monitorare il trasportato costantemente guadagnando la sua fiducia. Il miglior modo di gestire la persona anziana è avere la possibilità di trasportare un suo parente/care-</a:t>
            </a:r>
            <a:r>
              <a:rPr lang="it-IT" baseline="0" dirty="0" err="1"/>
              <a:t>giver</a:t>
            </a:r>
            <a:r>
              <a:rPr lang="it-IT" baseline="0" dirty="0"/>
              <a:t> che conoscendo la persona elimina ogni possibile problema.</a:t>
            </a:r>
            <a:endParaRPr lang="it-IT" dirty="0"/>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10</a:t>
            </a:fld>
            <a:endParaRPr lang="it-IT"/>
          </a:p>
        </p:txBody>
      </p:sp>
    </p:spTree>
    <p:extLst>
      <p:ext uri="{BB962C8B-B14F-4D97-AF65-F5344CB8AC3E}">
        <p14:creationId xmlns:p14="http://schemas.microsoft.com/office/powerpoint/2010/main" val="87207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La persona diversamente abile è un soggetto che si trova in una </a:t>
            </a:r>
            <a:r>
              <a:rPr lang="it-IT" sz="1200" b="0" dirty="0">
                <a:solidFill>
                  <a:srgbClr val="002060"/>
                </a:solidFill>
                <a:latin typeface="Century Gothic" pitchFamily="34" charset="0"/>
              </a:rPr>
              <a:t>condizione personale che, in seguito ad una o più menomazioni, riduce la capacità d'interazione con l'ambiente sociale, quindi è meno autonomo nello svolgere le attività quotidiane</a:t>
            </a:r>
            <a:r>
              <a:rPr lang="it-IT" sz="1200" b="0" dirty="0" smtClean="0">
                <a:solidFill>
                  <a:srgbClr val="002060"/>
                </a:solidFill>
                <a:latin typeface="Century Gothic" pitchFamily="34" charset="0"/>
              </a:rPr>
              <a:t>. Tipico esempio cieco o sordo/muto.</a:t>
            </a:r>
            <a:endParaRPr lang="it-IT" sz="1200" b="0" dirty="0">
              <a:solidFill>
                <a:srgbClr val="002060"/>
              </a:solidFill>
              <a:latin typeface="Century Gothic" pitchFamily="34" charset="0"/>
            </a:endParaRPr>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11</a:t>
            </a:fld>
            <a:endParaRPr lang="it-IT"/>
          </a:p>
        </p:txBody>
      </p:sp>
    </p:spTree>
    <p:extLst>
      <p:ext uri="{BB962C8B-B14F-4D97-AF65-F5344CB8AC3E}">
        <p14:creationId xmlns:p14="http://schemas.microsoft.com/office/powerpoint/2010/main" val="141789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a:t>
            </a:r>
            <a:r>
              <a:rPr lang="it-IT" baseline="0" dirty="0" smtClean="0"/>
              <a:t> </a:t>
            </a:r>
            <a:r>
              <a:rPr lang="it-IT" baseline="0" dirty="0"/>
              <a:t>problematiche legate alle persone diversamente abili sono molte e tra le più svariate, pensare di raccontarle tutte è impossibile. Tuttavia si possono individuare delle ideali macro aree che ruotano principalmente intorno alla comunicazione con una persona diversamente abile; alla sua mobilizzazione (pensiamo a come sono articolate alcune carrozzine) e/o alla gestione di eventuali presidi come possono essere i sondini, le </a:t>
            </a:r>
            <a:r>
              <a:rPr lang="it-IT" baseline="0" dirty="0" err="1"/>
              <a:t>tracheostomie</a:t>
            </a:r>
            <a:r>
              <a:rPr lang="it-IT" baseline="0" dirty="0"/>
              <a:t>, i ventilatori portatili e/o i tutori ortopedici.</a:t>
            </a:r>
          </a:p>
          <a:p>
            <a:r>
              <a:rPr lang="it-IT" baseline="0" dirty="0"/>
              <a:t>Avere ben chiare queste aree ci aiuta a comprendere meglio alcuni comportamenti della persona o a gestire alcune situazioni inattese o fuori dall’ordinario. </a:t>
            </a:r>
            <a:endParaRPr lang="it-IT" b="0" dirty="0"/>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12</a:t>
            </a:fld>
            <a:endParaRPr lang="it-IT"/>
          </a:p>
        </p:txBody>
      </p:sp>
    </p:spTree>
    <p:extLst>
      <p:ext uri="{BB962C8B-B14F-4D97-AF65-F5344CB8AC3E}">
        <p14:creationId xmlns:p14="http://schemas.microsoft.com/office/powerpoint/2010/main" val="372724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Alcuni</a:t>
            </a:r>
            <a:r>
              <a:rPr lang="it-IT" baseline="0" dirty="0"/>
              <a:t> ausili meccanici richiedono una conoscenza nella gestione degli stessi che necessariamente deve essere acquisita prima del trasporto onde evitare inconvenienti. Per esempio se pensiamo ad una carrozzina è necessario saper individuare il freno e il sistema di apertura/chiusura della stessa.</a:t>
            </a:r>
          </a:p>
          <a:p>
            <a:r>
              <a:rPr lang="it-IT" baseline="0" dirty="0"/>
              <a:t>Nell’ambito del “prestare attenzione ai bisogni” si intende: confrontarsi, se possibile,  con le figure che quotidianamente hanno in carico la persona diversamente abile (parenti, educatori, personale sanitario ospedaliero, ecc.), circa le necessità che potrebbe esprimere durante il trasporto.</a:t>
            </a:r>
            <a:endParaRPr lang="it-IT" dirty="0"/>
          </a:p>
          <a:p>
            <a:endParaRPr lang="it-IT" dirty="0"/>
          </a:p>
        </p:txBody>
      </p:sp>
      <p:sp>
        <p:nvSpPr>
          <p:cNvPr id="4" name="Segnaposto numero diapositiva 3"/>
          <p:cNvSpPr>
            <a:spLocks noGrp="1"/>
          </p:cNvSpPr>
          <p:nvPr>
            <p:ph type="sldNum" sz="quarter" idx="10"/>
          </p:nvPr>
        </p:nvSpPr>
        <p:spPr/>
        <p:txBody>
          <a:bodyPr/>
          <a:lstStyle/>
          <a:p>
            <a:fld id="{5EB9E06B-018D-4082-8A4B-43688CC6F17C}" type="slidenum">
              <a:rPr lang="it-IT" smtClean="0"/>
              <a:pPr/>
              <a:t>13</a:t>
            </a:fld>
            <a:endParaRPr lang="it-IT"/>
          </a:p>
        </p:txBody>
      </p:sp>
    </p:spTree>
    <p:extLst>
      <p:ext uri="{BB962C8B-B14F-4D97-AF65-F5344CB8AC3E}">
        <p14:creationId xmlns:p14="http://schemas.microsoft.com/office/powerpoint/2010/main" val="302836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316C967-3014-4414-A87D-7C4E3A5035C3}"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81B1355-74FE-491D-B7F2-EC180BF53E7D}" type="slidenum">
              <a:rPr lang="it-IT" altLang="it-IT"/>
              <a:pPr>
                <a:defRPr/>
              </a:pPr>
              <a:t>‹N›</a:t>
            </a:fld>
            <a:endParaRPr lang="it-IT" altLang="it-IT"/>
          </a:p>
        </p:txBody>
      </p:sp>
    </p:spTree>
    <p:extLst>
      <p:ext uri="{BB962C8B-B14F-4D97-AF65-F5344CB8AC3E}">
        <p14:creationId xmlns:p14="http://schemas.microsoft.com/office/powerpoint/2010/main" val="18857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726C78A-3D73-4448-8442-3D1AD49810D7}"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E51C040-D21B-4D7A-931F-09F6483DF588}" type="slidenum">
              <a:rPr lang="it-IT" altLang="it-IT"/>
              <a:pPr>
                <a:defRPr/>
              </a:pPr>
              <a:t>‹N›</a:t>
            </a:fld>
            <a:endParaRPr lang="it-IT" altLang="it-IT"/>
          </a:p>
        </p:txBody>
      </p:sp>
    </p:spTree>
    <p:extLst>
      <p:ext uri="{BB962C8B-B14F-4D97-AF65-F5344CB8AC3E}">
        <p14:creationId xmlns:p14="http://schemas.microsoft.com/office/powerpoint/2010/main" val="131983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45C1BD6-68CB-4565-85D1-CF83BDE53C74}"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0D30330-9C8C-457B-9EF9-D11844AE2A4B}" type="slidenum">
              <a:rPr lang="it-IT" altLang="it-IT"/>
              <a:pPr>
                <a:defRPr/>
              </a:pPr>
              <a:t>‹N›</a:t>
            </a:fld>
            <a:endParaRPr lang="it-IT" altLang="it-IT"/>
          </a:p>
        </p:txBody>
      </p:sp>
    </p:spTree>
    <p:extLst>
      <p:ext uri="{BB962C8B-B14F-4D97-AF65-F5344CB8AC3E}">
        <p14:creationId xmlns:p14="http://schemas.microsoft.com/office/powerpoint/2010/main" val="12574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3771ED3-073E-4C30-8747-B1A974FBC459}"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7961044-0B86-46A1-9C01-E58CFB626F7C}" type="slidenum">
              <a:rPr lang="it-IT" altLang="it-IT"/>
              <a:pPr>
                <a:defRPr/>
              </a:pPr>
              <a:t>‹N›</a:t>
            </a:fld>
            <a:endParaRPr lang="it-IT" altLang="it-IT"/>
          </a:p>
        </p:txBody>
      </p:sp>
    </p:spTree>
    <p:extLst>
      <p:ext uri="{BB962C8B-B14F-4D97-AF65-F5344CB8AC3E}">
        <p14:creationId xmlns:p14="http://schemas.microsoft.com/office/powerpoint/2010/main" val="212534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31B0A5B-557C-471A-A3D1-A0420CF19E9C}" type="datetimeFigureOut">
              <a:rPr lang="it-IT">
                <a:solidFill>
                  <a:prstClr val="black">
                    <a:tint val="75000"/>
                  </a:prstClr>
                </a:solidFill>
              </a:rPr>
              <a:pPr>
                <a:defRPr/>
              </a:pPr>
              <a:t>02/01/2018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F0B7104-D0E6-4F3F-9134-FB00738C017F}" type="slidenum">
              <a:rPr lang="it-IT" altLang="it-IT"/>
              <a:pPr>
                <a:defRPr/>
              </a:pPr>
              <a:t>‹N›</a:t>
            </a:fld>
            <a:endParaRPr lang="it-IT" altLang="it-IT"/>
          </a:p>
        </p:txBody>
      </p:sp>
    </p:spTree>
    <p:extLst>
      <p:ext uri="{BB962C8B-B14F-4D97-AF65-F5344CB8AC3E}">
        <p14:creationId xmlns:p14="http://schemas.microsoft.com/office/powerpoint/2010/main" val="380346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7F8B4E3-A4B1-4BBA-A82C-DD2A561137CF}" type="datetimeFigureOut">
              <a:rPr lang="it-IT">
                <a:solidFill>
                  <a:prstClr val="black">
                    <a:tint val="75000"/>
                  </a:prstClr>
                </a:solidFill>
              </a:rPr>
              <a:pPr>
                <a:defRPr/>
              </a:pPr>
              <a:t>02/01/2018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1FD1F761-5FE1-48B5-AB0C-FD58F8F4F61C}" type="slidenum">
              <a:rPr lang="it-IT" altLang="it-IT"/>
              <a:pPr>
                <a:defRPr/>
              </a:pPr>
              <a:t>‹N›</a:t>
            </a:fld>
            <a:endParaRPr lang="it-IT" altLang="it-IT"/>
          </a:p>
        </p:txBody>
      </p:sp>
    </p:spTree>
    <p:extLst>
      <p:ext uri="{BB962C8B-B14F-4D97-AF65-F5344CB8AC3E}">
        <p14:creationId xmlns:p14="http://schemas.microsoft.com/office/powerpoint/2010/main" val="173480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9DCD45B-2561-48ED-A217-605D3F58A9B5}" type="datetimeFigureOut">
              <a:rPr lang="it-IT">
                <a:solidFill>
                  <a:prstClr val="black">
                    <a:tint val="75000"/>
                  </a:prstClr>
                </a:solidFill>
              </a:rPr>
              <a:pPr>
                <a:defRPr/>
              </a:pPr>
              <a:t>02/01/2018</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DC4060BD-7A39-494C-99D5-35358C63263C}" type="slidenum">
              <a:rPr lang="it-IT" altLang="it-IT"/>
              <a:pPr>
                <a:defRPr/>
              </a:pPr>
              <a:t>‹N›</a:t>
            </a:fld>
            <a:endParaRPr lang="it-IT" altLang="it-IT"/>
          </a:p>
        </p:txBody>
      </p:sp>
    </p:spTree>
    <p:extLst>
      <p:ext uri="{BB962C8B-B14F-4D97-AF65-F5344CB8AC3E}">
        <p14:creationId xmlns:p14="http://schemas.microsoft.com/office/powerpoint/2010/main" val="186827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EE14D60-9CCE-47CE-B2F5-34BF3BBEFF6A}" type="datetimeFigureOut">
              <a:rPr lang="it-IT">
                <a:solidFill>
                  <a:prstClr val="black">
                    <a:tint val="75000"/>
                  </a:prstClr>
                </a:solidFill>
              </a:rPr>
              <a:pPr>
                <a:defRPr/>
              </a:pPr>
              <a:t>02/01/2018</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32824279-E790-4CBA-9713-890CACBC6B6D}" type="slidenum">
              <a:rPr lang="it-IT" altLang="it-IT"/>
              <a:pPr>
                <a:defRPr/>
              </a:pPr>
              <a:t>‹N›</a:t>
            </a:fld>
            <a:endParaRPr lang="it-IT" altLang="it-IT"/>
          </a:p>
        </p:txBody>
      </p:sp>
    </p:spTree>
    <p:extLst>
      <p:ext uri="{BB962C8B-B14F-4D97-AF65-F5344CB8AC3E}">
        <p14:creationId xmlns:p14="http://schemas.microsoft.com/office/powerpoint/2010/main" val="381502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326A284-C290-441D-8043-58B63BB55943}" type="datetimeFigureOut">
              <a:rPr lang="it-IT">
                <a:solidFill>
                  <a:prstClr val="black">
                    <a:tint val="75000"/>
                  </a:prstClr>
                </a:solidFill>
              </a:rPr>
              <a:pPr>
                <a:defRPr/>
              </a:pPr>
              <a:t>02/01/2018</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8A15F6D9-6143-40E1-BD0E-04CE3442E39C}" type="slidenum">
              <a:rPr lang="it-IT" altLang="it-IT"/>
              <a:pPr>
                <a:defRPr/>
              </a:pPr>
              <a:t>‹N›</a:t>
            </a:fld>
            <a:endParaRPr lang="it-IT" altLang="it-IT"/>
          </a:p>
        </p:txBody>
      </p:sp>
    </p:spTree>
    <p:extLst>
      <p:ext uri="{BB962C8B-B14F-4D97-AF65-F5344CB8AC3E}">
        <p14:creationId xmlns:p14="http://schemas.microsoft.com/office/powerpoint/2010/main" val="423593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FB1E031-F092-4360-895F-8B9A1169E6F3}" type="datetimeFigureOut">
              <a:rPr lang="it-IT">
                <a:solidFill>
                  <a:prstClr val="black">
                    <a:tint val="75000"/>
                  </a:prstClr>
                </a:solidFill>
              </a:rPr>
              <a:pPr>
                <a:defRPr/>
              </a:pPr>
              <a:t>02/01/2018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146D99F-319C-46F6-9BE9-8FD27D346C19}" type="slidenum">
              <a:rPr lang="it-IT" altLang="it-IT"/>
              <a:pPr>
                <a:defRPr/>
              </a:pPr>
              <a:t>‹N›</a:t>
            </a:fld>
            <a:endParaRPr lang="it-IT" altLang="it-IT"/>
          </a:p>
        </p:txBody>
      </p:sp>
    </p:spTree>
    <p:extLst>
      <p:ext uri="{BB962C8B-B14F-4D97-AF65-F5344CB8AC3E}">
        <p14:creationId xmlns:p14="http://schemas.microsoft.com/office/powerpoint/2010/main" val="3234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9F2D057-96CF-4BD8-B6C3-C8397EEF6C16}" type="datetimeFigureOut">
              <a:rPr lang="it-IT">
                <a:solidFill>
                  <a:prstClr val="black">
                    <a:tint val="75000"/>
                  </a:prstClr>
                </a:solidFill>
              </a:rPr>
              <a:pPr>
                <a:defRPr/>
              </a:pPr>
              <a:t>02/01/2018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AC963CD-D8D2-4EDD-A0DC-E42C3DC13201}" type="slidenum">
              <a:rPr lang="it-IT" altLang="it-IT"/>
              <a:pPr>
                <a:defRPr/>
              </a:pPr>
              <a:t>‹N›</a:t>
            </a:fld>
            <a:endParaRPr lang="it-IT" altLang="it-IT"/>
          </a:p>
        </p:txBody>
      </p:sp>
    </p:spTree>
    <p:extLst>
      <p:ext uri="{BB962C8B-B14F-4D97-AF65-F5344CB8AC3E}">
        <p14:creationId xmlns:p14="http://schemas.microsoft.com/office/powerpoint/2010/main" val="102092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fld id="{3B2289E3-7FF6-4363-957B-9DF623038476}" type="datetimeFigureOut">
              <a:rPr lang="it-IT">
                <a:solidFill>
                  <a:prstClr val="black">
                    <a:tint val="75000"/>
                  </a:prstClr>
                </a:solidFill>
              </a:rPr>
              <a:pPr fontAlgn="base">
                <a:spcBef>
                  <a:spcPct val="0"/>
                </a:spcBef>
                <a:spcAft>
                  <a:spcPct val="0"/>
                </a:spcAft>
                <a:defRPr/>
              </a:pPr>
              <a:t>02/01/2018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86578920-D3F0-40FE-876B-41913A24DACC}" type="slidenum">
              <a:rPr lang="it-IT" altLang="it-IT">
                <a:latin typeface="Arial" panose="020B0604020202020204" pitchFamily="34" charset="0"/>
                <a:cs typeface="Arial" panose="020B0604020202020204" pitchFamily="34" charset="0"/>
              </a:rPr>
              <a:pPr fontAlgn="base">
                <a:spcBef>
                  <a:spcPct val="0"/>
                </a:spcBef>
                <a:spcAft>
                  <a:spcPct val="0"/>
                </a:spcAft>
                <a:defRPr/>
              </a:pPr>
              <a:t>‹N›</a:t>
            </a:fld>
            <a:endParaRPr lang="it-IT" altLang="it-IT">
              <a:latin typeface="Arial" panose="020B0604020202020204" pitchFamily="34" charset="0"/>
              <a:cs typeface="Arial" panose="020B0604020202020204" pitchFamily="34" charset="0"/>
            </a:endParaRPr>
          </a:p>
        </p:txBody>
      </p:sp>
      <p:pic>
        <p:nvPicPr>
          <p:cNvPr id="2" name="Immagin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8384" y="92076"/>
            <a:ext cx="1028394" cy="535880"/>
          </a:xfrm>
          <a:prstGeom prst="rect">
            <a:avLst/>
          </a:prstGeom>
        </p:spPr>
      </p:pic>
    </p:spTree>
    <p:extLst>
      <p:ext uri="{BB962C8B-B14F-4D97-AF65-F5344CB8AC3E}">
        <p14:creationId xmlns:p14="http://schemas.microsoft.com/office/powerpoint/2010/main" val="129200681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47846"/>
            <a:ext cx="9144000" cy="2110154"/>
          </a:xfrm>
          <a:prstGeom prst="rect">
            <a:avLst/>
          </a:prstGeom>
        </p:spPr>
      </p:pic>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53975" y="112713"/>
            <a:ext cx="35099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224768"/>
            <a:ext cx="1391717" cy="1116000"/>
          </a:xfrm>
          <a:prstGeom prst="rect">
            <a:avLst/>
          </a:prstGeom>
        </p:spPr>
      </p:pic>
      <p:sp>
        <p:nvSpPr>
          <p:cNvPr id="9" name="Rectangle 23"/>
          <p:cNvSpPr>
            <a:spLocks noChangeArrowheads="1"/>
          </p:cNvSpPr>
          <p:nvPr/>
        </p:nvSpPr>
        <p:spPr bwMode="auto">
          <a:xfrm>
            <a:off x="335855" y="6173903"/>
            <a:ext cx="8568955" cy="423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150000"/>
              </a:lnSpc>
              <a:defRPr/>
            </a:pPr>
            <a:r>
              <a:rPr lang="en-US" sz="1600" b="1" kern="0" spc="50" dirty="0">
                <a:ln w="0"/>
                <a:solidFill>
                  <a:srgbClr val="EEECE1"/>
                </a:solidFill>
                <a:effectLst>
                  <a:innerShdw blurRad="63500" dist="50800" dir="13500000">
                    <a:srgbClr val="000000">
                      <a:alpha val="50000"/>
                    </a:srgbClr>
                  </a:innerShdw>
                </a:effectLst>
              </a:rPr>
              <a:t>Struttura </a:t>
            </a:r>
            <a:r>
              <a:rPr lang="en-US" sz="1600" b="1" kern="0" spc="50" dirty="0" err="1">
                <a:ln w="0"/>
                <a:solidFill>
                  <a:srgbClr val="EEECE1"/>
                </a:solidFill>
                <a:effectLst>
                  <a:innerShdw blurRad="63500" dist="50800" dir="13500000">
                    <a:srgbClr val="000000">
                      <a:alpha val="50000"/>
                    </a:srgbClr>
                  </a:innerShdw>
                </a:effectLst>
              </a:rPr>
              <a:t>Formazione</a:t>
            </a:r>
            <a:r>
              <a:rPr lang="en-US" sz="1600" b="1" kern="0" spc="50" dirty="0">
                <a:ln w="0"/>
                <a:solidFill>
                  <a:srgbClr val="EEECE1"/>
                </a:solidFill>
                <a:effectLst>
                  <a:innerShdw blurRad="63500" dist="50800" dir="13500000">
                    <a:srgbClr val="000000">
                      <a:alpha val="50000"/>
                    </a:srgbClr>
                  </a:innerShdw>
                </a:effectLst>
              </a:rPr>
              <a:t> </a:t>
            </a:r>
            <a:r>
              <a:rPr lang="en-US" sz="1600" b="1" kern="0" spc="50" dirty="0" smtClean="0">
                <a:ln w="0"/>
                <a:solidFill>
                  <a:srgbClr val="EEECE1"/>
                </a:solidFill>
                <a:effectLst>
                  <a:innerShdw blurRad="63500" dist="50800" dir="13500000">
                    <a:srgbClr val="000000">
                      <a:alpha val="50000"/>
                    </a:srgbClr>
                  </a:innerShdw>
                </a:effectLst>
              </a:rPr>
              <a:t>AREU</a:t>
            </a:r>
            <a:endParaRPr lang="en-US" sz="1600" b="1" kern="0" spc="50" dirty="0">
              <a:ln w="0"/>
              <a:solidFill>
                <a:srgbClr val="EEECE1"/>
              </a:solidFill>
              <a:effectLst>
                <a:innerShdw blurRad="63500" dist="50800" dir="13500000">
                  <a:srgbClr val="000000">
                    <a:alpha val="50000"/>
                  </a:srgbClr>
                </a:innerShdw>
              </a:effectLst>
            </a:endParaRPr>
          </a:p>
        </p:txBody>
      </p:sp>
      <p:sp>
        <p:nvSpPr>
          <p:cNvPr id="10" name="Rettangolo 9"/>
          <p:cNvSpPr/>
          <p:nvPr/>
        </p:nvSpPr>
        <p:spPr>
          <a:xfrm>
            <a:off x="7295974" y="693929"/>
            <a:ext cx="1740522" cy="707886"/>
          </a:xfrm>
          <a:prstGeom prst="rect">
            <a:avLst/>
          </a:prstGeom>
        </p:spPr>
        <p:txBody>
          <a:bodyPr wrap="square">
            <a:spAutoFit/>
          </a:bodyPr>
          <a:lstStyle/>
          <a:p>
            <a:r>
              <a:rPr lang="en-US" sz="2000" b="1" dirty="0" smtClean="0">
                <a:ln w="1905"/>
                <a:solidFill>
                  <a:srgbClr val="002060"/>
                </a:solidFill>
                <a:effectLst>
                  <a:innerShdw blurRad="69850" dist="43180" dir="5400000">
                    <a:srgbClr val="000000">
                      <a:alpha val="65000"/>
                    </a:srgbClr>
                  </a:innerShdw>
                </a:effectLst>
                <a:latin typeface="Century Gothic" pitchFamily="34" charset="0"/>
              </a:rPr>
              <a:t>MODULO TSS</a:t>
            </a:r>
          </a:p>
          <a:p>
            <a:r>
              <a:rPr lang="en-US" sz="2000" b="1" dirty="0" smtClean="0">
                <a:ln w="1905"/>
                <a:solidFill>
                  <a:srgbClr val="002060"/>
                </a:solidFill>
                <a:effectLst>
                  <a:innerShdw blurRad="69850" dist="43180" dir="5400000">
                    <a:srgbClr val="000000">
                      <a:alpha val="65000"/>
                    </a:srgbClr>
                  </a:innerShdw>
                </a:effectLst>
                <a:latin typeface="Century Gothic" pitchFamily="34" charset="0"/>
              </a:rPr>
              <a:t>CAPITOLO C </a:t>
            </a:r>
            <a:endParaRPr lang="it-IT" sz="2000" dirty="0">
              <a:solidFill>
                <a:prstClr val="black"/>
              </a:solidFill>
              <a:latin typeface="Gill Sans MT"/>
            </a:endParaRPr>
          </a:p>
        </p:txBody>
      </p:sp>
      <p:sp>
        <p:nvSpPr>
          <p:cNvPr id="12" name="CasellaDiTesto 11"/>
          <p:cNvSpPr txBox="1"/>
          <p:nvPr/>
        </p:nvSpPr>
        <p:spPr>
          <a:xfrm>
            <a:off x="824407" y="2033553"/>
            <a:ext cx="7495187"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0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Caratteristiche </a:t>
            </a:r>
            <a:r>
              <a:rPr lang="it-IT" sz="4000" b="1" dirty="0" smtClean="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della Persona                             </a:t>
            </a:r>
            <a:r>
              <a:rPr lang="it-IT" sz="40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da Assistere e Trasportare</a:t>
            </a:r>
          </a:p>
        </p:txBody>
      </p:sp>
      <p:sp>
        <p:nvSpPr>
          <p:cNvPr id="8" name="CasellaDiTesto 7"/>
          <p:cNvSpPr txBox="1"/>
          <p:nvPr/>
        </p:nvSpPr>
        <p:spPr>
          <a:xfrm>
            <a:off x="107504" y="3790781"/>
            <a:ext cx="8928992"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sz="3200" b="1" spc="50" dirty="0" smtClean="0">
                <a:ln w="0"/>
                <a:solidFill>
                  <a:srgbClr val="EEECE1"/>
                </a:solidFill>
                <a:effectLst>
                  <a:innerShdw blurRad="63500" dist="50800" dir="13500000">
                    <a:srgbClr val="000000">
                      <a:alpha val="50000"/>
                    </a:srgbClr>
                  </a:innerShdw>
                </a:effectLst>
                <a:latin typeface="Century Gothic" panose="020B0502020202020204" pitchFamily="34" charset="0"/>
              </a:rPr>
              <a:t>Addetto al </a:t>
            </a:r>
            <a:r>
              <a:rPr lang="it-IT" sz="3600" b="1" spc="50" dirty="0" smtClean="0">
                <a:ln w="0"/>
                <a:solidFill>
                  <a:srgbClr val="EEECE1"/>
                </a:solidFill>
                <a:effectLst>
                  <a:innerShdw blurRad="63500" dist="50800" dir="13500000">
                    <a:srgbClr val="000000">
                      <a:alpha val="50000"/>
                    </a:srgbClr>
                  </a:innerShdw>
                </a:effectLst>
                <a:latin typeface="Century Gothic" panose="020B0502020202020204" pitchFamily="34" charset="0"/>
              </a:rPr>
              <a:t>Trasporto Sanitario Semplice</a:t>
            </a:r>
          </a:p>
        </p:txBody>
      </p:sp>
    </p:spTree>
    <p:extLst>
      <p:ext uri="{BB962C8B-B14F-4D97-AF65-F5344CB8AC3E}">
        <p14:creationId xmlns:p14="http://schemas.microsoft.com/office/powerpoint/2010/main" val="3335965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10" name="Segnaposto contenuto 2"/>
          <p:cNvSpPr txBox="1">
            <a:spLocks/>
          </p:cNvSpPr>
          <p:nvPr/>
        </p:nvSpPr>
        <p:spPr bwMode="auto">
          <a:xfrm>
            <a:off x="683568" y="1746179"/>
            <a:ext cx="7386637" cy="42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buFont typeface="Wingdings" panose="05000000000000000000" pitchFamily="2" charset="2"/>
              <a:buChar char="ü"/>
            </a:pPr>
            <a:endParaRPr lang="it-IT" sz="1000" b="1"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400" b="1" dirty="0">
                <a:solidFill>
                  <a:srgbClr val="002060"/>
                </a:solidFill>
                <a:latin typeface="Century Gothic" pitchFamily="34" charset="0"/>
              </a:rPr>
              <a:t>Aiutare e accompagnare negli spostamenti, soprattutto durante le operazioni di salita/discesa dal </a:t>
            </a:r>
            <a:r>
              <a:rPr lang="it-IT" sz="2400" b="1" dirty="0" smtClean="0">
                <a:solidFill>
                  <a:srgbClr val="002060"/>
                </a:solidFill>
                <a:latin typeface="Century Gothic" pitchFamily="34" charset="0"/>
              </a:rPr>
              <a:t>mezzo;</a:t>
            </a:r>
          </a:p>
          <a:p>
            <a:pPr algn="just">
              <a:buClr>
                <a:srgbClr val="FF9900"/>
              </a:buClr>
              <a:buFont typeface="Wingdings" panose="05000000000000000000" pitchFamily="2" charset="2"/>
              <a:buChar char="ü"/>
            </a:pPr>
            <a:endParaRPr lang="it-IT" sz="2400" b="1" dirty="0" smtClean="0">
              <a:solidFill>
                <a:srgbClr val="002060"/>
              </a:solidFill>
              <a:latin typeface="Century Gothic" pitchFamily="34" charset="0"/>
            </a:endParaRPr>
          </a:p>
          <a:p>
            <a:pPr algn="just">
              <a:buClr>
                <a:srgbClr val="FF9900"/>
              </a:buClr>
              <a:buFont typeface="Wingdings" panose="05000000000000000000" pitchFamily="2" charset="2"/>
              <a:buChar char="ü"/>
            </a:pPr>
            <a:r>
              <a:rPr lang="it-IT" sz="2400" b="1" dirty="0" smtClean="0">
                <a:solidFill>
                  <a:srgbClr val="002060"/>
                </a:solidFill>
                <a:latin typeface="Century Gothic" pitchFamily="34" charset="0"/>
              </a:rPr>
              <a:t>Avere cura nel trasporto di eventuali dispositivi ausiliari (es. stampelle, bastone, ecc.);</a:t>
            </a:r>
          </a:p>
          <a:p>
            <a:pPr algn="just">
              <a:buClr>
                <a:srgbClr val="FF9900"/>
              </a:buClr>
              <a:buFont typeface="Wingdings" panose="05000000000000000000" pitchFamily="2" charset="2"/>
              <a:buChar char="ü"/>
            </a:pPr>
            <a:endParaRPr lang="it-IT" sz="2400" b="1"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400" b="1" dirty="0">
                <a:solidFill>
                  <a:srgbClr val="002060"/>
                </a:solidFill>
                <a:latin typeface="Century Gothic" pitchFamily="34" charset="0"/>
              </a:rPr>
              <a:t>Se possibile, trasportare un parente o un conoscente della persona anziana al fine di favorirne il benessere psichico (controllo su paure, eventuale disagio di essere trasportato da uno sconosciuto, ecc</a:t>
            </a:r>
            <a:r>
              <a:rPr lang="it-IT" sz="2400" b="1" dirty="0" smtClean="0">
                <a:solidFill>
                  <a:srgbClr val="002060"/>
                </a:solidFill>
                <a:latin typeface="Century Gothic" pitchFamily="34" charset="0"/>
              </a:rPr>
              <a:t>.).</a:t>
            </a:r>
            <a:endParaRPr lang="it-IT" sz="2400" b="1" dirty="0">
              <a:solidFill>
                <a:srgbClr val="002060"/>
              </a:solidFill>
              <a:latin typeface="Century Gothic" pitchFamily="34" charset="0"/>
            </a:endParaRPr>
          </a:p>
          <a:p>
            <a:pPr>
              <a:buClr>
                <a:srgbClr val="FF9900"/>
              </a:buClr>
              <a:buFont typeface="Wingdings" panose="05000000000000000000" pitchFamily="2" charset="2"/>
              <a:buChar char="ü"/>
            </a:pPr>
            <a:endParaRPr lang="it-IT" sz="2600" b="1" dirty="0">
              <a:solidFill>
                <a:srgbClr val="002060"/>
              </a:solidFill>
              <a:latin typeface="Century Gothic" pitchFamily="34" charset="0"/>
            </a:endParaRPr>
          </a:p>
        </p:txBody>
      </p:sp>
      <p:sp>
        <p:nvSpPr>
          <p:cNvPr id="8"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anziana non autosufficiente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Raccomandazioni</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19634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Segnaposto contenuto 2"/>
          <p:cNvSpPr txBox="1">
            <a:spLocks/>
          </p:cNvSpPr>
          <p:nvPr/>
        </p:nvSpPr>
        <p:spPr bwMode="auto">
          <a:xfrm>
            <a:off x="958608" y="1885646"/>
            <a:ext cx="7345362" cy="36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it-IT" sz="1000" b="1" u="sng" dirty="0">
              <a:solidFill>
                <a:srgbClr val="002060"/>
              </a:solidFill>
              <a:latin typeface="Century Gothic" pitchFamily="34" charset="0"/>
            </a:endParaRPr>
          </a:p>
          <a:p>
            <a:pPr marL="0" indent="0" algn="ctr">
              <a:buNone/>
            </a:pPr>
            <a:r>
              <a:rPr lang="it-IT" sz="2600" b="1" dirty="0">
                <a:solidFill>
                  <a:srgbClr val="002060"/>
                </a:solidFill>
                <a:latin typeface="Century Gothic" panose="020B0502020202020204" pitchFamily="34" charset="0"/>
              </a:rPr>
              <a:t>La </a:t>
            </a:r>
            <a:r>
              <a:rPr lang="it-IT" sz="2600" b="1" dirty="0">
                <a:solidFill>
                  <a:srgbClr val="0070C0"/>
                </a:solidFill>
                <a:latin typeface="Century Gothic" panose="020B0502020202020204" pitchFamily="34" charset="0"/>
              </a:rPr>
              <a:t>disabilità</a:t>
            </a:r>
            <a:r>
              <a:rPr lang="it-IT" sz="2600" b="1" dirty="0">
                <a:solidFill>
                  <a:srgbClr val="002060"/>
                </a:solidFill>
                <a:latin typeface="Century Gothic" panose="020B0502020202020204" pitchFamily="34" charset="0"/>
              </a:rPr>
              <a:t> è la condizione di chi, in seguito a una o più menomazioni, ha una ridotta capacità d'interazione con </a:t>
            </a:r>
            <a:r>
              <a:rPr lang="it-IT" sz="2600" b="1" dirty="0" smtClean="0">
                <a:solidFill>
                  <a:srgbClr val="002060"/>
                </a:solidFill>
                <a:latin typeface="Century Gothic" panose="020B0502020202020204" pitchFamily="34" charset="0"/>
              </a:rPr>
              <a:t>l'ambiente </a:t>
            </a:r>
            <a:r>
              <a:rPr lang="it-IT" sz="2600" b="1" dirty="0">
                <a:solidFill>
                  <a:srgbClr val="002060"/>
                </a:solidFill>
                <a:latin typeface="Century Gothic" panose="020B0502020202020204" pitchFamily="34" charset="0"/>
              </a:rPr>
              <a:t>rispetto a ciò che è considerata la norma, pertanto è meno autonomo nello svolgere le attività quotidiane </a:t>
            </a:r>
            <a:r>
              <a:rPr lang="it-IT" sz="2600" b="1" dirty="0" smtClean="0">
                <a:solidFill>
                  <a:srgbClr val="002060"/>
                </a:solidFill>
                <a:latin typeface="Century Gothic" panose="020B0502020202020204" pitchFamily="34" charset="0"/>
              </a:rPr>
              <a:t>e lo pone in </a:t>
            </a:r>
            <a:r>
              <a:rPr lang="it-IT" sz="2600" b="1" dirty="0">
                <a:solidFill>
                  <a:srgbClr val="002060"/>
                </a:solidFill>
                <a:latin typeface="Century Gothic" panose="020B0502020202020204" pitchFamily="34" charset="0"/>
              </a:rPr>
              <a:t>condizioni di svantaggio nel partecipare alla vita sociale.</a:t>
            </a:r>
          </a:p>
        </p:txBody>
      </p:sp>
      <p:sp>
        <p:nvSpPr>
          <p:cNvPr id="8"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diversamente abile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Definizione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11" name="Immagine 10"/>
          <p:cNvPicPr>
            <a:picLocks noChangeAspect="1"/>
          </p:cNvPicPr>
          <p:nvPr/>
        </p:nvPicPr>
        <p:blipFill rotWithShape="1">
          <a:blip r:embed="rId6" cstate="print">
            <a:clrChange>
              <a:clrFrom>
                <a:srgbClr val="FFFFFF"/>
              </a:clrFrom>
              <a:clrTo>
                <a:srgbClr val="FFFFFF">
                  <a:alpha val="0"/>
                </a:srgbClr>
              </a:clrTo>
            </a:clrChange>
          </a:blip>
          <a:srcRect l="27320" r="21020"/>
          <a:stretch/>
        </p:blipFill>
        <p:spPr>
          <a:xfrm>
            <a:off x="2141414" y="5038402"/>
            <a:ext cx="1544432" cy="1639325"/>
          </a:xfrm>
          <a:prstGeom prst="rect">
            <a:avLst/>
          </a:prstGeom>
        </p:spPr>
      </p:pic>
      <p:pic>
        <p:nvPicPr>
          <p:cNvPr id="12" name="Immagine 11"/>
          <p:cNvPicPr>
            <a:picLocks noChangeAspect="1"/>
          </p:cNvPicPr>
          <p:nvPr/>
        </p:nvPicPr>
        <p:blipFill>
          <a:blip r:embed="rId7" cstate="print">
            <a:clrChange>
              <a:clrFrom>
                <a:srgbClr val="FFFFFF"/>
              </a:clrFrom>
              <a:clrTo>
                <a:srgbClr val="FFFFFF">
                  <a:alpha val="0"/>
                </a:srgbClr>
              </a:clrTo>
            </a:clrChange>
          </a:blip>
          <a:stretch>
            <a:fillRect/>
          </a:stretch>
        </p:blipFill>
        <p:spPr>
          <a:xfrm>
            <a:off x="5220072" y="5033799"/>
            <a:ext cx="1619250" cy="1619250"/>
          </a:xfrm>
          <a:prstGeom prst="rect">
            <a:avLst/>
          </a:prstGeom>
        </p:spPr>
      </p:pic>
      <p:pic>
        <p:nvPicPr>
          <p:cNvPr id="14" name="Immagine 13"/>
          <p:cNvPicPr>
            <a:picLocks noChangeAspect="1"/>
          </p:cNvPicPr>
          <p:nvPr/>
        </p:nvPicPr>
        <p:blipFill>
          <a:blip r:embed="rId8" cstate="print">
            <a:clrChange>
              <a:clrFrom>
                <a:srgbClr val="FFFFFF"/>
              </a:clrFrom>
              <a:clrTo>
                <a:srgbClr val="FFFFFF">
                  <a:alpha val="0"/>
                </a:srgbClr>
              </a:clrTo>
            </a:clrChange>
          </a:blip>
          <a:stretch>
            <a:fillRect/>
          </a:stretch>
        </p:blipFill>
        <p:spPr>
          <a:xfrm>
            <a:off x="6985022" y="211018"/>
            <a:ext cx="1666542" cy="1683207"/>
          </a:xfrm>
          <a:prstGeom prst="rect">
            <a:avLst/>
          </a:prstGeom>
        </p:spPr>
      </p:pic>
    </p:spTree>
    <p:extLst>
      <p:ext uri="{BB962C8B-B14F-4D97-AF65-F5344CB8AC3E}">
        <p14:creationId xmlns:p14="http://schemas.microsoft.com/office/powerpoint/2010/main" val="2846869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Segnaposto contenuto 2"/>
          <p:cNvSpPr txBox="1">
            <a:spLocks/>
          </p:cNvSpPr>
          <p:nvPr/>
        </p:nvSpPr>
        <p:spPr bwMode="auto">
          <a:xfrm>
            <a:off x="958608" y="2034771"/>
            <a:ext cx="7345362" cy="36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it-IT" sz="1000" b="1" u="sng" dirty="0">
              <a:solidFill>
                <a:srgbClr val="002060"/>
              </a:solidFill>
              <a:latin typeface="Century Gothic" pitchFamily="34" charset="0"/>
            </a:endParaRPr>
          </a:p>
          <a:p>
            <a:pPr>
              <a:buFont typeface="Wingdings" pitchFamily="2" charset="2"/>
              <a:buChar char="§"/>
            </a:pPr>
            <a:r>
              <a:rPr lang="it-IT" sz="2600" b="1" dirty="0" smtClean="0">
                <a:solidFill>
                  <a:srgbClr val="002060"/>
                </a:solidFill>
                <a:latin typeface="Century Gothic" pitchFamily="34" charset="0"/>
              </a:rPr>
              <a:t>Tipologia di disabilità</a:t>
            </a:r>
          </a:p>
          <a:p>
            <a:pPr>
              <a:buFont typeface="Wingdings" pitchFamily="2" charset="2"/>
              <a:buChar char="§"/>
            </a:pPr>
            <a:endParaRPr lang="it-IT" sz="2600" b="1" dirty="0" smtClean="0">
              <a:solidFill>
                <a:srgbClr val="002060"/>
              </a:solidFill>
              <a:latin typeface="Century Gothic" pitchFamily="34" charset="0"/>
            </a:endParaRPr>
          </a:p>
          <a:p>
            <a:pPr>
              <a:buFont typeface="Wingdings" pitchFamily="2" charset="2"/>
              <a:buChar char="§"/>
            </a:pPr>
            <a:r>
              <a:rPr lang="it-IT" sz="2600" b="1" dirty="0" smtClean="0">
                <a:solidFill>
                  <a:srgbClr val="002060"/>
                </a:solidFill>
                <a:latin typeface="Century Gothic" pitchFamily="34" charset="0"/>
              </a:rPr>
              <a:t>Comunicazione/interazione </a:t>
            </a:r>
            <a:r>
              <a:rPr lang="it-IT" sz="2600" b="1" dirty="0">
                <a:solidFill>
                  <a:srgbClr val="002060"/>
                </a:solidFill>
                <a:latin typeface="Century Gothic" pitchFamily="34" charset="0"/>
              </a:rPr>
              <a:t>con il personale addetto al trasporto</a:t>
            </a:r>
          </a:p>
          <a:p>
            <a:pPr>
              <a:buFont typeface="Wingdings" pitchFamily="2" charset="2"/>
              <a:buChar char="§"/>
            </a:pPr>
            <a:endParaRPr lang="it-IT" sz="2600" b="1" dirty="0">
              <a:solidFill>
                <a:srgbClr val="002060"/>
              </a:solidFill>
              <a:latin typeface="Century Gothic" pitchFamily="34" charset="0"/>
            </a:endParaRPr>
          </a:p>
          <a:p>
            <a:pPr>
              <a:buFont typeface="Wingdings" pitchFamily="2" charset="2"/>
              <a:buChar char="§"/>
            </a:pPr>
            <a:r>
              <a:rPr lang="it-IT" sz="2600" b="1" dirty="0">
                <a:solidFill>
                  <a:srgbClr val="002060"/>
                </a:solidFill>
                <a:latin typeface="Century Gothic" pitchFamily="34" charset="0"/>
              </a:rPr>
              <a:t>Mobilizzazione della persona assistita</a:t>
            </a:r>
          </a:p>
          <a:p>
            <a:pPr>
              <a:buFont typeface="Wingdings" pitchFamily="2" charset="2"/>
              <a:buChar char="§"/>
            </a:pPr>
            <a:endParaRPr lang="it-IT" sz="2600" b="1" dirty="0">
              <a:solidFill>
                <a:srgbClr val="002060"/>
              </a:solidFill>
              <a:latin typeface="Century Gothic" pitchFamily="34" charset="0"/>
            </a:endParaRPr>
          </a:p>
          <a:p>
            <a:pPr>
              <a:buFont typeface="Wingdings" pitchFamily="2" charset="2"/>
              <a:buChar char="§"/>
            </a:pPr>
            <a:r>
              <a:rPr lang="it-IT" sz="2600" b="1" dirty="0">
                <a:solidFill>
                  <a:srgbClr val="002060"/>
                </a:solidFill>
                <a:latin typeface="Century Gothic" pitchFamily="34" charset="0"/>
              </a:rPr>
              <a:t>Gestione di eventuali presidi sanitari e/o di </a:t>
            </a:r>
            <a:r>
              <a:rPr lang="it-IT" sz="2600" b="1" dirty="0" smtClean="0">
                <a:solidFill>
                  <a:srgbClr val="002060"/>
                </a:solidFill>
                <a:latin typeface="Century Gothic" pitchFamily="34" charset="0"/>
              </a:rPr>
              <a:t>mobilizzazione</a:t>
            </a:r>
            <a:endParaRPr lang="it-IT" sz="2600" b="1" dirty="0">
              <a:solidFill>
                <a:srgbClr val="002060"/>
              </a:solidFill>
              <a:latin typeface="Century Gothic" pitchFamily="34" charset="0"/>
            </a:endParaRPr>
          </a:p>
        </p:txBody>
      </p:sp>
      <p:sp>
        <p:nvSpPr>
          <p:cNvPr id="8"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diversamente abile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Caratteristiche/Problematiche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3" name="Immagine 2"/>
          <p:cNvPicPr>
            <a:picLocks noChangeAspect="1"/>
          </p:cNvPicPr>
          <p:nvPr/>
        </p:nvPicPr>
        <p:blipFill>
          <a:blip r:embed="rId6" cstate="print"/>
          <a:stretch>
            <a:fillRect/>
          </a:stretch>
        </p:blipFill>
        <p:spPr>
          <a:xfrm>
            <a:off x="6992670" y="165111"/>
            <a:ext cx="2030144" cy="2536156"/>
          </a:xfrm>
          <a:prstGeom prst="rect">
            <a:avLst/>
          </a:prstGeom>
        </p:spPr>
      </p:pic>
      <p:pic>
        <p:nvPicPr>
          <p:cNvPr id="4" name="Immagine 3"/>
          <p:cNvPicPr>
            <a:picLocks noChangeAspect="1"/>
          </p:cNvPicPr>
          <p:nvPr/>
        </p:nvPicPr>
        <p:blipFill>
          <a:blip r:embed="rId7" cstate="print">
            <a:clrChange>
              <a:clrFrom>
                <a:srgbClr val="FFFFFF"/>
              </a:clrFrom>
              <a:clrTo>
                <a:srgbClr val="FFFFFF">
                  <a:alpha val="0"/>
                </a:srgbClr>
              </a:clrTo>
            </a:clrChange>
          </a:blip>
          <a:stretch>
            <a:fillRect/>
          </a:stretch>
        </p:blipFill>
        <p:spPr>
          <a:xfrm>
            <a:off x="3923928" y="5236688"/>
            <a:ext cx="2239528" cy="1365682"/>
          </a:xfrm>
          <a:prstGeom prst="rect">
            <a:avLst/>
          </a:prstGeom>
        </p:spPr>
      </p:pic>
    </p:spTree>
    <p:extLst>
      <p:ext uri="{BB962C8B-B14F-4D97-AF65-F5344CB8AC3E}">
        <p14:creationId xmlns:p14="http://schemas.microsoft.com/office/powerpoint/2010/main" val="200323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Segnaposto contenuto 2"/>
          <p:cNvSpPr txBox="1">
            <a:spLocks/>
          </p:cNvSpPr>
          <p:nvPr/>
        </p:nvSpPr>
        <p:spPr bwMode="auto">
          <a:xfrm>
            <a:off x="814050" y="1844824"/>
            <a:ext cx="76327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it-IT" sz="1000" b="1" u="sng"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600" b="1" dirty="0">
                <a:solidFill>
                  <a:srgbClr val="002060"/>
                </a:solidFill>
                <a:latin typeface="Century Gothic" pitchFamily="34" charset="0"/>
              </a:rPr>
              <a:t>Assicurare correttamente al mezzo gli eventuali ausili meccanici (carrozzine, deambulatori ecc.)</a:t>
            </a:r>
          </a:p>
          <a:p>
            <a:pPr algn="just">
              <a:buClr>
                <a:srgbClr val="FF9900"/>
              </a:buClr>
              <a:buFont typeface="Wingdings" panose="05000000000000000000" pitchFamily="2" charset="2"/>
              <a:buChar char="ü"/>
            </a:pPr>
            <a:endParaRPr lang="it-IT" sz="2600" b="1"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600" b="1" dirty="0">
                <a:solidFill>
                  <a:srgbClr val="002060"/>
                </a:solidFill>
                <a:latin typeface="Century Gothic" pitchFamily="34" charset="0"/>
              </a:rPr>
              <a:t>Aiutare i pazienti nelle manovre di salita e discesa dal mezzo</a:t>
            </a:r>
          </a:p>
          <a:p>
            <a:pPr marL="0" indent="0" algn="just">
              <a:buClr>
                <a:srgbClr val="FF9900"/>
              </a:buClr>
              <a:buNone/>
            </a:pPr>
            <a:endParaRPr lang="it-IT" sz="2600" b="1"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600" b="1" dirty="0">
                <a:solidFill>
                  <a:srgbClr val="002060"/>
                </a:solidFill>
                <a:latin typeface="Century Gothic" pitchFamily="34" charset="0"/>
              </a:rPr>
              <a:t>Prestare continua attenzione ai bisogni della persona trasportata</a:t>
            </a:r>
          </a:p>
        </p:txBody>
      </p:sp>
      <p:sp>
        <p:nvSpPr>
          <p:cNvPr id="9"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diversamente abile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Raccomandazioni</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4" name="Immagine 3"/>
          <p:cNvPicPr>
            <a:picLocks noChangeAspect="1"/>
          </p:cNvPicPr>
          <p:nvPr/>
        </p:nvPicPr>
        <p:blipFill>
          <a:blip r:embed="rId6" cstate="print"/>
          <a:stretch>
            <a:fillRect/>
          </a:stretch>
        </p:blipFill>
        <p:spPr>
          <a:xfrm>
            <a:off x="7012104" y="234190"/>
            <a:ext cx="1664352" cy="1682642"/>
          </a:xfrm>
          <a:prstGeom prst="rect">
            <a:avLst/>
          </a:prstGeom>
        </p:spPr>
      </p:pic>
    </p:spTree>
    <p:extLst>
      <p:ext uri="{BB962C8B-B14F-4D97-AF65-F5344CB8AC3E}">
        <p14:creationId xmlns:p14="http://schemas.microsoft.com/office/powerpoint/2010/main" val="374600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7" name="Segnaposto contenuto 2"/>
          <p:cNvSpPr txBox="1">
            <a:spLocks/>
          </p:cNvSpPr>
          <p:nvPr/>
        </p:nvSpPr>
        <p:spPr>
          <a:xfrm>
            <a:off x="1403648" y="1916832"/>
            <a:ext cx="7043102" cy="4248472"/>
          </a:xfrm>
          <a:prstGeom prst="rect">
            <a:avLst/>
          </a:prstGeom>
        </p:spPr>
        <p:txBody>
          <a:bodyPr vert="horz" lIns="81280" tIns="40640" rIns="81280" bIns="40640" rtlCol="0">
            <a:noAutofit/>
          </a:bodyPr>
          <a:lstStyle/>
          <a:p>
            <a:pPr algn="just">
              <a:spcBef>
                <a:spcPct val="20000"/>
              </a:spcBef>
              <a:defRPr/>
            </a:pPr>
            <a:r>
              <a:rPr lang="it-IT" sz="2600" b="1" dirty="0" smtClean="0">
                <a:solidFill>
                  <a:srgbClr val="002060"/>
                </a:solidFill>
                <a:latin typeface="Century Gothic" pitchFamily="34" charset="0"/>
              </a:rPr>
              <a:t>Persona in una condizione più o meno grave di sofferenza psichica.</a:t>
            </a:r>
          </a:p>
          <a:p>
            <a:pPr algn="just">
              <a:spcBef>
                <a:spcPct val="20000"/>
              </a:spcBef>
              <a:defRPr/>
            </a:pPr>
            <a:r>
              <a:rPr lang="it-IT" sz="2600" b="1" dirty="0" smtClean="0">
                <a:solidFill>
                  <a:srgbClr val="002060"/>
                </a:solidFill>
                <a:latin typeface="Century Gothic" pitchFamily="34" charset="0"/>
              </a:rPr>
              <a:t>Principali disturbi:</a:t>
            </a:r>
          </a:p>
          <a:p>
            <a:pPr marL="304804" indent="-304804" algn="just">
              <a:spcBef>
                <a:spcPct val="20000"/>
              </a:spcBef>
              <a:buFont typeface="Wingdings" pitchFamily="2" charset="2"/>
              <a:buChar char="§"/>
              <a:defRPr/>
            </a:pPr>
            <a:r>
              <a:rPr lang="it-IT" sz="2600" b="1" dirty="0" smtClean="0">
                <a:solidFill>
                  <a:srgbClr val="002060"/>
                </a:solidFill>
                <a:latin typeface="Century Gothic" pitchFamily="34" charset="0"/>
              </a:rPr>
              <a:t>Ansia</a:t>
            </a:r>
            <a:endParaRPr lang="it-IT" sz="2600" b="1" dirty="0">
              <a:solidFill>
                <a:srgbClr val="002060"/>
              </a:solidFill>
              <a:latin typeface="Century Gothic" pitchFamily="34" charset="0"/>
            </a:endParaRPr>
          </a:p>
          <a:p>
            <a:pPr marL="304804" indent="-304804">
              <a:spcBef>
                <a:spcPct val="20000"/>
              </a:spcBef>
              <a:buFont typeface="Wingdings" pitchFamily="2" charset="2"/>
              <a:buChar char="§"/>
              <a:defRPr/>
            </a:pPr>
            <a:r>
              <a:rPr lang="it-IT" sz="2600" b="1" dirty="0" smtClean="0">
                <a:solidFill>
                  <a:srgbClr val="002060"/>
                </a:solidFill>
                <a:latin typeface="Century Gothic" pitchFamily="34" charset="0"/>
              </a:rPr>
              <a:t>Depressione</a:t>
            </a:r>
          </a:p>
          <a:p>
            <a:pPr marL="304804" indent="-304804">
              <a:spcBef>
                <a:spcPct val="20000"/>
              </a:spcBef>
              <a:buFont typeface="Wingdings" pitchFamily="2" charset="2"/>
              <a:buChar char="§"/>
              <a:defRPr/>
            </a:pPr>
            <a:r>
              <a:rPr lang="it-IT" sz="2600" b="1" dirty="0" smtClean="0">
                <a:solidFill>
                  <a:srgbClr val="002060"/>
                </a:solidFill>
                <a:latin typeface="Century Gothic" pitchFamily="34" charset="0"/>
              </a:rPr>
              <a:t>Mania</a:t>
            </a:r>
          </a:p>
          <a:p>
            <a:pPr marL="304804" indent="-304804">
              <a:spcBef>
                <a:spcPct val="20000"/>
              </a:spcBef>
              <a:buFont typeface="Wingdings" pitchFamily="2" charset="2"/>
              <a:buChar char="§"/>
              <a:defRPr/>
            </a:pPr>
            <a:r>
              <a:rPr lang="it-IT" sz="2600" b="1" dirty="0" smtClean="0">
                <a:solidFill>
                  <a:srgbClr val="002060"/>
                </a:solidFill>
                <a:latin typeface="Century Gothic" pitchFamily="34" charset="0"/>
              </a:rPr>
              <a:t>Fobia</a:t>
            </a:r>
          </a:p>
          <a:p>
            <a:pPr marL="304804" indent="-304804">
              <a:spcBef>
                <a:spcPct val="20000"/>
              </a:spcBef>
              <a:buFont typeface="Wingdings" pitchFamily="2" charset="2"/>
              <a:buChar char="§"/>
              <a:defRPr/>
            </a:pPr>
            <a:r>
              <a:rPr lang="it-IT" sz="2600" b="1" dirty="0" smtClean="0">
                <a:solidFill>
                  <a:srgbClr val="002060"/>
                </a:solidFill>
                <a:latin typeface="Century Gothic" pitchFamily="34" charset="0"/>
              </a:rPr>
              <a:t>Ossessione</a:t>
            </a:r>
          </a:p>
          <a:p>
            <a:pPr marL="304804" indent="-304804">
              <a:spcBef>
                <a:spcPct val="20000"/>
              </a:spcBef>
              <a:buFont typeface="Wingdings" pitchFamily="2" charset="2"/>
              <a:buChar char="§"/>
              <a:defRPr/>
            </a:pPr>
            <a:r>
              <a:rPr lang="it-IT" sz="2600" b="1" dirty="0" smtClean="0">
                <a:solidFill>
                  <a:srgbClr val="002060"/>
                </a:solidFill>
                <a:latin typeface="Century Gothic" pitchFamily="34" charset="0"/>
              </a:rPr>
              <a:t>Isteria</a:t>
            </a:r>
          </a:p>
          <a:p>
            <a:pPr marL="304804" indent="-304804">
              <a:spcBef>
                <a:spcPct val="20000"/>
              </a:spcBef>
              <a:buFont typeface="Wingdings" pitchFamily="2" charset="2"/>
              <a:buChar char="§"/>
              <a:defRPr/>
            </a:pPr>
            <a:endParaRPr lang="it-IT" sz="2600" b="1" dirty="0">
              <a:solidFill>
                <a:srgbClr val="002060"/>
              </a:solidFill>
              <a:latin typeface="Century Gothic" pitchFamily="34" charset="0"/>
            </a:endParaRPr>
          </a:p>
        </p:txBody>
      </p:sp>
      <p:sp>
        <p:nvSpPr>
          <p:cNvPr id="8"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affetta da disagio psichico</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Definizione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9" name="Immagine 8"/>
          <p:cNvPicPr>
            <a:picLocks noChangeAspect="1"/>
          </p:cNvPicPr>
          <p:nvPr/>
        </p:nvPicPr>
        <p:blipFill>
          <a:blip r:embed="rId6" cstate="print">
            <a:clrChange>
              <a:clrFrom>
                <a:srgbClr val="FFFFFF"/>
              </a:clrFrom>
              <a:clrTo>
                <a:srgbClr val="FFFFFF">
                  <a:alpha val="0"/>
                </a:srgbClr>
              </a:clrTo>
            </a:clrChange>
          </a:blip>
          <a:stretch>
            <a:fillRect/>
          </a:stretch>
        </p:blipFill>
        <p:spPr>
          <a:xfrm>
            <a:off x="4490389" y="3038625"/>
            <a:ext cx="3465987" cy="3330464"/>
          </a:xfrm>
          <a:prstGeom prst="rect">
            <a:avLst/>
          </a:prstGeom>
        </p:spPr>
      </p:pic>
    </p:spTree>
    <p:extLst>
      <p:ext uri="{BB962C8B-B14F-4D97-AF65-F5344CB8AC3E}">
        <p14:creationId xmlns:p14="http://schemas.microsoft.com/office/powerpoint/2010/main" val="175791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9" name="Rectangle 7"/>
          <p:cNvSpPr>
            <a:spLocks noChangeArrowheads="1"/>
          </p:cNvSpPr>
          <p:nvPr/>
        </p:nvSpPr>
        <p:spPr bwMode="auto">
          <a:xfrm>
            <a:off x="755576" y="2132856"/>
            <a:ext cx="7992888" cy="3748719"/>
          </a:xfrm>
          <a:prstGeom prst="rect">
            <a:avLst/>
          </a:prstGeom>
          <a:noFill/>
          <a:ln w="12700">
            <a:noFill/>
            <a:miter lim="800000"/>
            <a:headEnd/>
            <a:tailEnd/>
          </a:ln>
          <a:effectLst>
            <a:outerShdw dist="35921" dir="2700000" algn="ctr" rotWithShape="0">
              <a:schemeClr val="bg2"/>
            </a:outerShdw>
          </a:effectLst>
        </p:spPr>
        <p:txBody>
          <a:bodyPr wrap="square" lIns="0" tIns="0" rIns="0" bIns="0">
            <a:spAutoFit/>
          </a:bodyPr>
          <a:lstStyle/>
          <a:p>
            <a:pPr marL="342900" indent="-342900">
              <a:spcBef>
                <a:spcPct val="80000"/>
              </a:spcBef>
              <a:buClr>
                <a:srgbClr val="FF9900"/>
              </a:buClr>
              <a:buFont typeface="Wingdings" panose="05000000000000000000" pitchFamily="2" charset="2"/>
              <a:buChar char="ü"/>
              <a:defRPr/>
            </a:pPr>
            <a:r>
              <a:rPr lang="it-IT" sz="2400" b="1" dirty="0" smtClean="0">
                <a:solidFill>
                  <a:srgbClr val="002060"/>
                </a:solidFill>
                <a:latin typeface="Century Gothic" pitchFamily="34" charset="0"/>
              </a:rPr>
              <a:t>Non negare mai RISPETTO </a:t>
            </a:r>
            <a:r>
              <a:rPr lang="it-IT" sz="2400" b="1" dirty="0">
                <a:solidFill>
                  <a:srgbClr val="002060"/>
                </a:solidFill>
                <a:latin typeface="Century Gothic" pitchFamily="34" charset="0"/>
              </a:rPr>
              <a:t>e</a:t>
            </a:r>
            <a:r>
              <a:rPr lang="it-IT" sz="2400" b="1" dirty="0" smtClean="0">
                <a:solidFill>
                  <a:srgbClr val="002060"/>
                </a:solidFill>
                <a:latin typeface="Century Gothic" pitchFamily="34" charset="0"/>
              </a:rPr>
              <a:t> CONSIDERAZIONE;</a:t>
            </a:r>
          </a:p>
          <a:p>
            <a:pPr marL="342900" indent="-342900">
              <a:spcBef>
                <a:spcPct val="80000"/>
              </a:spcBef>
              <a:buClr>
                <a:srgbClr val="FF9900"/>
              </a:buClr>
              <a:buFont typeface="Wingdings" panose="05000000000000000000" pitchFamily="2" charset="2"/>
              <a:buChar char="ü"/>
              <a:defRPr/>
            </a:pPr>
            <a:r>
              <a:rPr lang="it-IT" sz="2400" b="1" dirty="0" smtClean="0">
                <a:solidFill>
                  <a:srgbClr val="002060"/>
                </a:solidFill>
                <a:latin typeface="Century Gothic" pitchFamily="34" charset="0"/>
              </a:rPr>
              <a:t>Usa un tono di voce calmo e rassicurante;</a:t>
            </a:r>
            <a:endParaRPr lang="it-IT" sz="2400" b="1" dirty="0">
              <a:solidFill>
                <a:srgbClr val="002060"/>
              </a:solidFill>
              <a:latin typeface="Century Gothic" pitchFamily="34" charset="0"/>
            </a:endParaRPr>
          </a:p>
          <a:p>
            <a:pPr marL="342900" indent="-342900">
              <a:spcBef>
                <a:spcPct val="80000"/>
              </a:spcBef>
              <a:buClr>
                <a:srgbClr val="FF9900"/>
              </a:buClr>
              <a:buFont typeface="Wingdings" panose="05000000000000000000" pitchFamily="2" charset="2"/>
              <a:buChar char="ü"/>
              <a:defRPr/>
            </a:pPr>
            <a:r>
              <a:rPr lang="it-IT" sz="2400" b="1" dirty="0" smtClean="0">
                <a:solidFill>
                  <a:srgbClr val="002060"/>
                </a:solidFill>
                <a:latin typeface="Century Gothic" pitchFamily="34" charset="0"/>
              </a:rPr>
              <a:t>Utilizza la PAZIENZA e la COMPRENSIONE;</a:t>
            </a:r>
            <a:endParaRPr lang="it-IT" sz="2400" b="1" dirty="0">
              <a:solidFill>
                <a:srgbClr val="002060"/>
              </a:solidFill>
              <a:latin typeface="Century Gothic" pitchFamily="34" charset="0"/>
            </a:endParaRPr>
          </a:p>
          <a:p>
            <a:pPr marL="342900" indent="-342900">
              <a:spcBef>
                <a:spcPct val="80000"/>
              </a:spcBef>
              <a:buClr>
                <a:srgbClr val="FF9900"/>
              </a:buClr>
              <a:buFont typeface="Wingdings" panose="05000000000000000000" pitchFamily="2" charset="2"/>
              <a:buChar char="ü"/>
              <a:defRPr/>
            </a:pPr>
            <a:r>
              <a:rPr lang="it-IT" sz="2400" b="1" dirty="0" smtClean="0">
                <a:solidFill>
                  <a:srgbClr val="002060"/>
                </a:solidFill>
                <a:latin typeface="Century Gothic" pitchFamily="34" charset="0"/>
              </a:rPr>
              <a:t>Fai attenzione alle disabilità fisiche;</a:t>
            </a:r>
            <a:endParaRPr lang="it-IT" sz="2400" b="1" dirty="0">
              <a:solidFill>
                <a:srgbClr val="002060"/>
              </a:solidFill>
              <a:latin typeface="Century Gothic" pitchFamily="34" charset="0"/>
            </a:endParaRPr>
          </a:p>
          <a:p>
            <a:pPr marL="342900" indent="-342900">
              <a:spcBef>
                <a:spcPct val="80000"/>
              </a:spcBef>
              <a:buClr>
                <a:srgbClr val="FF9900"/>
              </a:buClr>
              <a:buFont typeface="Wingdings" panose="05000000000000000000" pitchFamily="2" charset="2"/>
              <a:buChar char="ü"/>
              <a:defRPr/>
            </a:pPr>
            <a:r>
              <a:rPr lang="it-IT" sz="2400" b="1" dirty="0" smtClean="0">
                <a:solidFill>
                  <a:srgbClr val="002060"/>
                </a:solidFill>
                <a:latin typeface="Century Gothic" pitchFamily="34" charset="0"/>
              </a:rPr>
              <a:t>Coinvolgi se è utile, i familiari o gli amici;</a:t>
            </a:r>
          </a:p>
          <a:p>
            <a:pPr marL="342900" indent="-342900">
              <a:spcBef>
                <a:spcPct val="80000"/>
              </a:spcBef>
              <a:buClr>
                <a:srgbClr val="FF9900"/>
              </a:buClr>
              <a:buFont typeface="Wingdings" panose="05000000000000000000" pitchFamily="2" charset="2"/>
              <a:buChar char="ü"/>
              <a:defRPr/>
            </a:pPr>
            <a:r>
              <a:rPr lang="it-IT" sz="2600" b="1" dirty="0" smtClean="0">
                <a:solidFill>
                  <a:srgbClr val="002060"/>
                </a:solidFill>
                <a:latin typeface="Century Gothic" pitchFamily="34" charset="0"/>
              </a:rPr>
              <a:t>Previeni eventuali possibili </a:t>
            </a:r>
            <a:r>
              <a:rPr lang="it-IT" sz="2600" b="1" dirty="0">
                <a:solidFill>
                  <a:srgbClr val="002060"/>
                </a:solidFill>
                <a:latin typeface="Century Gothic" pitchFamily="34" charset="0"/>
              </a:rPr>
              <a:t>atti </a:t>
            </a:r>
            <a:r>
              <a:rPr lang="it-IT" sz="2600" b="1" dirty="0" smtClean="0">
                <a:solidFill>
                  <a:srgbClr val="002060"/>
                </a:solidFill>
                <a:latin typeface="Century Gothic" pitchFamily="34" charset="0"/>
              </a:rPr>
              <a:t>autolesionistici.</a:t>
            </a:r>
            <a:endParaRPr lang="it-IT" sz="2400" b="1" dirty="0">
              <a:solidFill>
                <a:srgbClr val="002060"/>
              </a:solidFill>
              <a:latin typeface="Century Gothic" pitchFamily="34" charset="0"/>
            </a:endParaRPr>
          </a:p>
        </p:txBody>
      </p:sp>
      <p:sp>
        <p:nvSpPr>
          <p:cNvPr id="17"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affetta da disagio psichico</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Raccomandazioni</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070376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3" name="CasellaDiTesto 2"/>
          <p:cNvSpPr txBox="1"/>
          <p:nvPr/>
        </p:nvSpPr>
        <p:spPr>
          <a:xfrm>
            <a:off x="1194602" y="2545475"/>
            <a:ext cx="6761774" cy="2893100"/>
          </a:xfrm>
          <a:prstGeom prst="rect">
            <a:avLst/>
          </a:prstGeom>
          <a:noFill/>
        </p:spPr>
        <p:txBody>
          <a:bodyPr wrap="square" rtlCol="0">
            <a:spAutoFit/>
          </a:bodyPr>
          <a:lstStyle/>
          <a:p>
            <a:pPr algn="ctr"/>
            <a:r>
              <a:rPr lang="it-IT" sz="2600" b="1" dirty="0" smtClean="0">
                <a:solidFill>
                  <a:schemeClr val="tx2">
                    <a:lumMod val="75000"/>
                  </a:schemeClr>
                </a:solidFill>
                <a:latin typeface="Century Gothic" panose="020B0502020202020204" pitchFamily="34" charset="0"/>
              </a:rPr>
              <a:t>Una persona affetta da malattia cronica presenta sintomi che </a:t>
            </a:r>
            <a:r>
              <a:rPr lang="it-IT" sz="2600" b="1" dirty="0">
                <a:solidFill>
                  <a:schemeClr val="tx2">
                    <a:lumMod val="75000"/>
                  </a:schemeClr>
                </a:solidFill>
                <a:latin typeface="Century Gothic" panose="020B0502020202020204" pitchFamily="34" charset="0"/>
              </a:rPr>
              <a:t>non si risolvono nel tempo né </a:t>
            </a:r>
            <a:r>
              <a:rPr lang="it-IT" sz="2600" b="1" dirty="0" smtClean="0">
                <a:solidFill>
                  <a:schemeClr val="tx2">
                    <a:lumMod val="75000"/>
                  </a:schemeClr>
                </a:solidFill>
                <a:latin typeface="Century Gothic" panose="020B0502020202020204" pitchFamily="34" charset="0"/>
              </a:rPr>
              <a:t>giungono </a:t>
            </a:r>
            <a:r>
              <a:rPr lang="it-IT" sz="2600" b="1" dirty="0">
                <a:solidFill>
                  <a:schemeClr val="tx2">
                    <a:lumMod val="75000"/>
                  </a:schemeClr>
                </a:solidFill>
                <a:latin typeface="Century Gothic" panose="020B0502020202020204" pitchFamily="34" charset="0"/>
              </a:rPr>
              <a:t>a miglioramento. </a:t>
            </a:r>
            <a:r>
              <a:rPr lang="it-IT" sz="2600" b="1" dirty="0" smtClean="0">
                <a:solidFill>
                  <a:schemeClr val="tx2">
                    <a:lumMod val="75000"/>
                  </a:schemeClr>
                </a:solidFill>
                <a:latin typeface="Century Gothic" panose="020B0502020202020204" pitchFamily="34" charset="0"/>
              </a:rPr>
              <a:t>Sono </a:t>
            </a:r>
            <a:r>
              <a:rPr lang="it-IT" sz="2600" b="1" dirty="0">
                <a:solidFill>
                  <a:schemeClr val="tx2">
                    <a:lumMod val="75000"/>
                  </a:schemeClr>
                </a:solidFill>
                <a:latin typeface="Century Gothic" panose="020B0502020202020204" pitchFamily="34" charset="0"/>
              </a:rPr>
              <a:t>croniche tutte quelle patologie </a:t>
            </a:r>
            <a:r>
              <a:rPr lang="it-IT" sz="2600" b="1" dirty="0" smtClean="0">
                <a:solidFill>
                  <a:schemeClr val="tx2">
                    <a:lumMod val="75000"/>
                  </a:schemeClr>
                </a:solidFill>
                <a:latin typeface="Century Gothic" panose="020B0502020202020204" pitchFamily="34" charset="0"/>
              </a:rPr>
              <a:t>«caratterizzate </a:t>
            </a:r>
            <a:r>
              <a:rPr lang="it-IT" sz="2600" b="1" dirty="0">
                <a:solidFill>
                  <a:schemeClr val="tx2">
                    <a:lumMod val="75000"/>
                  </a:schemeClr>
                </a:solidFill>
                <a:latin typeface="Century Gothic" panose="020B0502020202020204" pitchFamily="34" charset="0"/>
              </a:rPr>
              <a:t>da un lento e progressivo declino delle normali funzioni </a:t>
            </a:r>
            <a:r>
              <a:rPr lang="it-IT" sz="2600" b="1" dirty="0" smtClean="0">
                <a:solidFill>
                  <a:schemeClr val="tx2">
                    <a:lumMod val="75000"/>
                  </a:schemeClr>
                </a:solidFill>
                <a:latin typeface="Century Gothic" panose="020B0502020202020204" pitchFamily="34" charset="0"/>
              </a:rPr>
              <a:t>fisiologiche».</a:t>
            </a:r>
            <a:endParaRPr lang="it-IT" sz="2600" b="1" dirty="0">
              <a:solidFill>
                <a:schemeClr val="tx2">
                  <a:lumMod val="75000"/>
                </a:schemeClr>
              </a:solidFill>
              <a:latin typeface="Century Gothic" panose="020B0502020202020204" pitchFamily="34" charset="0"/>
            </a:endParaRPr>
          </a:p>
        </p:txBody>
      </p:sp>
      <p:sp>
        <p:nvSpPr>
          <p:cNvPr id="8" name="Titolo 1"/>
          <p:cNvSpPr txBox="1">
            <a:spLocks/>
          </p:cNvSpPr>
          <p:nvPr/>
        </p:nvSpPr>
        <p:spPr>
          <a:xfrm>
            <a:off x="1306202" y="378587"/>
            <a:ext cx="701021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affetta da patologie</a:t>
            </a:r>
          </a:p>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cronico-degenerative</a:t>
            </a: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Definizione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51383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3" name="CasellaDiTesto 2"/>
          <p:cNvSpPr txBox="1"/>
          <p:nvPr/>
        </p:nvSpPr>
        <p:spPr>
          <a:xfrm>
            <a:off x="827584" y="2095348"/>
            <a:ext cx="7619166" cy="4154984"/>
          </a:xfrm>
          <a:prstGeom prst="rect">
            <a:avLst/>
          </a:prstGeom>
          <a:noFill/>
        </p:spPr>
        <p:txBody>
          <a:bodyPr wrap="square" rtlCol="0">
            <a:spAutoFit/>
          </a:bodyPr>
          <a:lstStyle/>
          <a:p>
            <a:r>
              <a:rPr lang="it-IT" sz="2400" b="1" dirty="0" smtClean="0">
                <a:solidFill>
                  <a:schemeClr val="tx2">
                    <a:lumMod val="75000"/>
                  </a:schemeClr>
                </a:solidFill>
                <a:latin typeface="Century Gothic" panose="020B0502020202020204" pitchFamily="34" charset="0"/>
              </a:rPr>
              <a:t>In </a:t>
            </a:r>
            <a:r>
              <a:rPr lang="it-IT" sz="2400" b="1" dirty="0">
                <a:solidFill>
                  <a:schemeClr val="tx2">
                    <a:lumMod val="75000"/>
                  </a:schemeClr>
                </a:solidFill>
                <a:latin typeface="Century Gothic" panose="020B0502020202020204" pitchFamily="34" charset="0"/>
              </a:rPr>
              <a:t>un malato cronico si possono alternare periodi di remissione, nei quali i sintomi diminuiscono o sono maggiormente sopportati, e periodi di riacutizzazione o peggioramento. </a:t>
            </a:r>
          </a:p>
          <a:p>
            <a:r>
              <a:rPr lang="it-IT" sz="2400" b="1" dirty="0">
                <a:solidFill>
                  <a:schemeClr val="tx2">
                    <a:lumMod val="75000"/>
                  </a:schemeClr>
                </a:solidFill>
                <a:latin typeface="Century Gothic" panose="020B0502020202020204" pitchFamily="34" charset="0"/>
              </a:rPr>
              <a:t>Le </a:t>
            </a:r>
            <a:r>
              <a:rPr lang="it-IT" sz="2400" b="1" dirty="0" smtClean="0">
                <a:solidFill>
                  <a:schemeClr val="tx2">
                    <a:lumMod val="75000"/>
                  </a:schemeClr>
                </a:solidFill>
                <a:latin typeface="Century Gothic" panose="020B0502020202020204" pitchFamily="34" charset="0"/>
              </a:rPr>
              <a:t>principali patologie croniche:</a:t>
            </a:r>
          </a:p>
          <a:p>
            <a:pPr marL="342900" indent="-342900">
              <a:buFont typeface="Arial" panose="020B0604020202020204" pitchFamily="34" charset="0"/>
              <a:buChar char="•"/>
            </a:pPr>
            <a:r>
              <a:rPr lang="it-IT" sz="2400" b="1" dirty="0" smtClean="0">
                <a:solidFill>
                  <a:schemeClr val="tx2">
                    <a:lumMod val="75000"/>
                  </a:schemeClr>
                </a:solidFill>
                <a:latin typeface="Century Gothic" panose="020B0502020202020204" pitchFamily="34" charset="0"/>
              </a:rPr>
              <a:t>Cardiopatie;</a:t>
            </a:r>
          </a:p>
          <a:p>
            <a:pPr marL="342900" indent="-342900">
              <a:buFont typeface="Arial" panose="020B0604020202020204" pitchFamily="34" charset="0"/>
              <a:buChar char="•"/>
            </a:pPr>
            <a:r>
              <a:rPr lang="it-IT" sz="2400" b="1" dirty="0" smtClean="0">
                <a:solidFill>
                  <a:schemeClr val="tx2">
                    <a:lumMod val="75000"/>
                  </a:schemeClr>
                </a:solidFill>
                <a:latin typeface="Century Gothic" panose="020B0502020202020204" pitchFamily="34" charset="0"/>
              </a:rPr>
              <a:t>Tumori;</a:t>
            </a:r>
          </a:p>
          <a:p>
            <a:pPr marL="342900" indent="-342900">
              <a:buFont typeface="Arial" panose="020B0604020202020204" pitchFamily="34" charset="0"/>
              <a:buChar char="•"/>
            </a:pPr>
            <a:r>
              <a:rPr lang="it-IT" sz="2400" b="1" dirty="0" smtClean="0">
                <a:solidFill>
                  <a:schemeClr val="tx2">
                    <a:lumMod val="75000"/>
                  </a:schemeClr>
                </a:solidFill>
                <a:latin typeface="Century Gothic" panose="020B0502020202020204" pitchFamily="34" charset="0"/>
              </a:rPr>
              <a:t>Patologie </a:t>
            </a:r>
            <a:r>
              <a:rPr lang="it-IT" sz="2400" b="1" dirty="0">
                <a:solidFill>
                  <a:schemeClr val="tx2">
                    <a:lumMod val="75000"/>
                  </a:schemeClr>
                </a:solidFill>
                <a:latin typeface="Century Gothic" panose="020B0502020202020204" pitchFamily="34" charset="0"/>
              </a:rPr>
              <a:t>gastriche o </a:t>
            </a:r>
            <a:r>
              <a:rPr lang="it-IT" sz="2400" b="1" dirty="0" smtClean="0">
                <a:solidFill>
                  <a:schemeClr val="tx2">
                    <a:lumMod val="75000"/>
                  </a:schemeClr>
                </a:solidFill>
                <a:latin typeface="Century Gothic" panose="020B0502020202020204" pitchFamily="34" charset="0"/>
              </a:rPr>
              <a:t>intestinali</a:t>
            </a:r>
            <a:r>
              <a:rPr lang="it-IT" sz="2400" b="1" dirty="0">
                <a:solidFill>
                  <a:schemeClr val="tx2">
                    <a:lumMod val="75000"/>
                  </a:schemeClr>
                </a:solidFill>
                <a:latin typeface="Century Gothic" panose="020B0502020202020204" pitchFamily="34" charset="0"/>
              </a:rPr>
              <a:t>;</a:t>
            </a:r>
            <a:endParaRPr lang="it-IT" sz="2400" b="1" dirty="0" smtClean="0">
              <a:solidFill>
                <a:schemeClr val="tx2">
                  <a:lumMod val="75000"/>
                </a:schemeClr>
              </a:solidFill>
              <a:latin typeface="Century Gothic" panose="020B0502020202020204" pitchFamily="34" charset="0"/>
            </a:endParaRPr>
          </a:p>
          <a:p>
            <a:pPr marL="342900" indent="-342900">
              <a:buFont typeface="Arial" panose="020B0604020202020204" pitchFamily="34" charset="0"/>
              <a:buChar char="•"/>
            </a:pPr>
            <a:r>
              <a:rPr lang="it-IT" sz="2400" b="1" dirty="0">
                <a:solidFill>
                  <a:schemeClr val="tx2">
                    <a:lumMod val="75000"/>
                  </a:schemeClr>
                </a:solidFill>
                <a:latin typeface="Century Gothic" panose="020B0502020202020204" pitchFamily="34" charset="0"/>
              </a:rPr>
              <a:t>N</a:t>
            </a:r>
            <a:r>
              <a:rPr lang="it-IT" sz="2400" b="1" dirty="0" smtClean="0">
                <a:solidFill>
                  <a:schemeClr val="tx2">
                    <a:lumMod val="75000"/>
                  </a:schemeClr>
                </a:solidFill>
                <a:latin typeface="Century Gothic" panose="020B0502020202020204" pitchFamily="34" charset="0"/>
              </a:rPr>
              <a:t>eurologiche (Demenza, Alzheimer…),</a:t>
            </a:r>
          </a:p>
          <a:p>
            <a:pPr marL="342900" indent="-342900">
              <a:buFont typeface="Arial" panose="020B0604020202020204" pitchFamily="34" charset="0"/>
              <a:buChar char="•"/>
            </a:pPr>
            <a:r>
              <a:rPr lang="it-IT" sz="2400" b="1" dirty="0" smtClean="0">
                <a:solidFill>
                  <a:schemeClr val="tx2">
                    <a:lumMod val="75000"/>
                  </a:schemeClr>
                </a:solidFill>
                <a:latin typeface="Century Gothic" panose="020B0502020202020204" pitchFamily="34" charset="0"/>
              </a:rPr>
              <a:t>Patologie respiratorie (BPCO, Enfisema…)</a:t>
            </a:r>
          </a:p>
          <a:p>
            <a:pPr marL="342900" indent="-342900">
              <a:buFont typeface="Arial" panose="020B0604020202020204" pitchFamily="34" charset="0"/>
              <a:buChar char="•"/>
            </a:pPr>
            <a:r>
              <a:rPr lang="it-IT" sz="2400" b="1" dirty="0" smtClean="0">
                <a:solidFill>
                  <a:schemeClr val="tx2">
                    <a:lumMod val="75000"/>
                  </a:schemeClr>
                </a:solidFill>
                <a:latin typeface="Century Gothic" panose="020B0502020202020204" pitchFamily="34" charset="0"/>
              </a:rPr>
              <a:t>muscolo-scheletriche...</a:t>
            </a:r>
          </a:p>
        </p:txBody>
      </p:sp>
      <p:sp>
        <p:nvSpPr>
          <p:cNvPr id="7" name="Titolo 1"/>
          <p:cNvSpPr txBox="1">
            <a:spLocks/>
          </p:cNvSpPr>
          <p:nvPr/>
        </p:nvSpPr>
        <p:spPr>
          <a:xfrm>
            <a:off x="1306202" y="378587"/>
            <a:ext cx="701021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affetta da patologie</a:t>
            </a:r>
          </a:p>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cronico-degenerative</a:t>
            </a: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Caratteristiche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97060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7" name="Segnaposto contenuto 2"/>
          <p:cNvSpPr txBox="1">
            <a:spLocks/>
          </p:cNvSpPr>
          <p:nvPr/>
        </p:nvSpPr>
        <p:spPr bwMode="auto">
          <a:xfrm>
            <a:off x="718066" y="2272800"/>
            <a:ext cx="7781428" cy="257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buFont typeface="Wingdings" panose="05000000000000000000" pitchFamily="2" charset="2"/>
              <a:buChar char="ü"/>
            </a:pPr>
            <a:r>
              <a:rPr lang="it-IT" sz="3100" b="1" dirty="0">
                <a:solidFill>
                  <a:srgbClr val="002060"/>
                </a:solidFill>
                <a:latin typeface="Century Gothic" pitchFamily="34" charset="0"/>
              </a:rPr>
              <a:t>T</a:t>
            </a:r>
            <a:r>
              <a:rPr lang="it-IT" sz="3100" b="1" dirty="0" smtClean="0">
                <a:solidFill>
                  <a:srgbClr val="002060"/>
                </a:solidFill>
                <a:latin typeface="Century Gothic" pitchFamily="34" charset="0"/>
              </a:rPr>
              <a:t>enere sotto controllo senza mai perdere di vista il paziente;</a:t>
            </a:r>
          </a:p>
          <a:p>
            <a:pPr>
              <a:buClr>
                <a:srgbClr val="FF9900"/>
              </a:buClr>
              <a:buFont typeface="Wingdings" panose="05000000000000000000" pitchFamily="2" charset="2"/>
              <a:buChar char="ü"/>
            </a:pPr>
            <a:endParaRPr lang="it-IT" sz="3100" b="1" dirty="0" smtClean="0">
              <a:solidFill>
                <a:srgbClr val="002060"/>
              </a:solidFill>
              <a:latin typeface="Century Gothic" pitchFamily="34" charset="0"/>
            </a:endParaRPr>
          </a:p>
          <a:p>
            <a:pPr>
              <a:buClr>
                <a:srgbClr val="FF9900"/>
              </a:buClr>
              <a:buFont typeface="Wingdings" panose="05000000000000000000" pitchFamily="2" charset="2"/>
              <a:buChar char="ü"/>
            </a:pPr>
            <a:r>
              <a:rPr lang="it-IT" sz="3100" b="1" dirty="0" smtClean="0">
                <a:solidFill>
                  <a:srgbClr val="002060"/>
                </a:solidFill>
                <a:latin typeface="Century Gothic" pitchFamily="34" charset="0"/>
              </a:rPr>
              <a:t>Prestare attenzione ai bisogni/necessità derivanti dalla loro patologia;</a:t>
            </a:r>
          </a:p>
          <a:p>
            <a:pPr>
              <a:lnSpc>
                <a:spcPct val="220000"/>
              </a:lnSpc>
              <a:buClr>
                <a:srgbClr val="FF9900"/>
              </a:buClr>
              <a:buFont typeface="Wingdings" panose="05000000000000000000" pitchFamily="2" charset="2"/>
              <a:buChar char="ü"/>
            </a:pPr>
            <a:r>
              <a:rPr lang="it-IT" sz="3100" b="1" dirty="0" smtClean="0">
                <a:solidFill>
                  <a:srgbClr val="002060"/>
                </a:solidFill>
                <a:latin typeface="Century Gothic" pitchFamily="34" charset="0"/>
              </a:rPr>
              <a:t>Trattare con rispetto e attenzione. </a:t>
            </a:r>
          </a:p>
          <a:p>
            <a:pPr>
              <a:buClr>
                <a:srgbClr val="FF9900"/>
              </a:buClr>
              <a:buFont typeface="Wingdings" panose="05000000000000000000" pitchFamily="2" charset="2"/>
              <a:buChar char="ü"/>
            </a:pPr>
            <a:endParaRPr lang="it-IT" b="1" dirty="0">
              <a:solidFill>
                <a:srgbClr val="002060"/>
              </a:solidFill>
              <a:latin typeface="Century Gothic" pitchFamily="34" charset="0"/>
            </a:endParaRPr>
          </a:p>
        </p:txBody>
      </p:sp>
      <p:sp>
        <p:nvSpPr>
          <p:cNvPr id="8" name="Titolo 1"/>
          <p:cNvSpPr txBox="1">
            <a:spLocks/>
          </p:cNvSpPr>
          <p:nvPr/>
        </p:nvSpPr>
        <p:spPr>
          <a:xfrm>
            <a:off x="1306202" y="378587"/>
            <a:ext cx="701021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affetta da patologie</a:t>
            </a:r>
          </a:p>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cronico-degenerative</a:t>
            </a: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Raccomandazioni</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31447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Titolo 1"/>
          <p:cNvSpPr txBox="1">
            <a:spLocks/>
          </p:cNvSpPr>
          <p:nvPr/>
        </p:nvSpPr>
        <p:spPr>
          <a:xfrm>
            <a:off x="2715496" y="286298"/>
            <a:ext cx="3881454" cy="83844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entury Gothic" pitchFamily="34" charset="0"/>
                <a:ea typeface="+mj-ea"/>
                <a:cs typeface="+mj-cs"/>
              </a:rPr>
              <a:t>TUTTI I PAZIENTI</a:t>
            </a:r>
            <a:endParaRPr kumimoji="0" lang="it-IT" sz="2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itchFamily="34" charset="0"/>
              <a:ea typeface="+mj-ea"/>
              <a:cs typeface="+mj-cs"/>
            </a:endParaRPr>
          </a:p>
        </p:txBody>
      </p:sp>
      <p:sp>
        <p:nvSpPr>
          <p:cNvPr id="9" name="Segnaposto contenuto 2"/>
          <p:cNvSpPr txBox="1">
            <a:spLocks/>
          </p:cNvSpPr>
          <p:nvPr/>
        </p:nvSpPr>
        <p:spPr bwMode="auto">
          <a:xfrm>
            <a:off x="324923" y="1196752"/>
            <a:ext cx="8662601"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t-IT" sz="1000" b="1" dirty="0" smtClean="0">
              <a:solidFill>
                <a:srgbClr val="002060"/>
              </a:solidFill>
              <a:latin typeface="Century Gothic" pitchFamily="34" charset="0"/>
            </a:endParaRPr>
          </a:p>
          <a:p>
            <a:pPr>
              <a:lnSpc>
                <a:spcPct val="120000"/>
              </a:lnSpc>
              <a:buFont typeface="Wingdings" pitchFamily="2" charset="2"/>
              <a:buChar char="§"/>
            </a:pPr>
            <a:r>
              <a:rPr lang="it-IT" sz="3400" b="1" dirty="0" smtClean="0">
                <a:solidFill>
                  <a:srgbClr val="002060"/>
                </a:solidFill>
                <a:latin typeface="Century Gothic" pitchFamily="34" charset="0"/>
              </a:rPr>
              <a:t>prestare continua attenzione alle loro condizioni  di salute;</a:t>
            </a:r>
          </a:p>
          <a:p>
            <a:pPr>
              <a:lnSpc>
                <a:spcPct val="120000"/>
              </a:lnSpc>
              <a:buFont typeface="Wingdings" pitchFamily="2" charset="2"/>
              <a:buChar char="§"/>
            </a:pPr>
            <a:r>
              <a:rPr lang="it-IT" sz="3400" b="1" dirty="0" smtClean="0">
                <a:solidFill>
                  <a:srgbClr val="002060"/>
                </a:solidFill>
                <a:latin typeface="Century Gothic" pitchFamily="34" charset="0"/>
              </a:rPr>
              <a:t>in caso di emergenza/urgenza Sanitaria contattare tempestivamente il </a:t>
            </a:r>
            <a:r>
              <a:rPr lang="it-IT" sz="3400" b="1" dirty="0" smtClean="0">
                <a:solidFill>
                  <a:srgbClr val="FF0000"/>
                </a:solidFill>
                <a:latin typeface="Century Gothic" pitchFamily="34" charset="0"/>
              </a:rPr>
              <a:t>112/118</a:t>
            </a:r>
            <a:r>
              <a:rPr lang="it-IT" sz="3400" b="1" dirty="0" smtClean="0">
                <a:solidFill>
                  <a:srgbClr val="002060"/>
                </a:solidFill>
                <a:latin typeface="Century Gothic" pitchFamily="34" charset="0"/>
              </a:rPr>
              <a:t> e seguire le istruzioni</a:t>
            </a:r>
            <a:endParaRPr lang="it-IT" sz="3400" b="1" dirty="0">
              <a:solidFill>
                <a:srgbClr val="002060"/>
              </a:solidFill>
              <a:latin typeface="Century Gothic" pitchFamily="34" charset="0"/>
            </a:endParaRPr>
          </a:p>
        </p:txBody>
      </p:sp>
      <p:pic>
        <p:nvPicPr>
          <p:cNvPr id="10" name="Picture 4" descr="D:\Pictures\LOGHI_112\LOGHI_112\112_logo_mod_07_06_2013.png"/>
          <p:cNvPicPr>
            <a:picLocks noChangeAspect="1" noChangeArrowheads="1"/>
          </p:cNvPicPr>
          <p:nvPr/>
        </p:nvPicPr>
        <p:blipFill>
          <a:blip r:embed="rId6" cstate="print"/>
          <a:srcRect/>
          <a:stretch>
            <a:fillRect/>
          </a:stretch>
        </p:blipFill>
        <p:spPr bwMode="auto">
          <a:xfrm>
            <a:off x="1062434" y="4149080"/>
            <a:ext cx="2357438" cy="1682750"/>
          </a:xfrm>
          <a:prstGeom prst="rect">
            <a:avLst/>
          </a:prstGeom>
          <a:noFill/>
          <a:ln w="9525">
            <a:noFill/>
            <a:miter lim="800000"/>
            <a:headEnd/>
            <a:tailEnd/>
          </a:ln>
        </p:spPr>
      </p:pic>
      <p:pic>
        <p:nvPicPr>
          <p:cNvPr id="11" name="Picture 4"/>
          <p:cNvPicPr>
            <a:picLocks noChangeAspect="1" noChangeArrowheads="1"/>
          </p:cNvPicPr>
          <p:nvPr/>
        </p:nvPicPr>
        <p:blipFill>
          <a:blip r:embed="rId7" cstate="print"/>
          <a:srcRect/>
          <a:stretch>
            <a:fillRect/>
          </a:stretch>
        </p:blipFill>
        <p:spPr bwMode="auto">
          <a:xfrm>
            <a:off x="3707904" y="4149080"/>
            <a:ext cx="4752528" cy="1833463"/>
          </a:xfrm>
          <a:prstGeom prst="rect">
            <a:avLst/>
          </a:prstGeom>
          <a:noFill/>
          <a:ln w="9525">
            <a:noFill/>
            <a:miter lim="800000"/>
            <a:headEnd/>
            <a:tailEnd/>
          </a:ln>
        </p:spPr>
      </p:pic>
    </p:spTree>
    <p:extLst>
      <p:ext uri="{BB962C8B-B14F-4D97-AF65-F5344CB8AC3E}">
        <p14:creationId xmlns:p14="http://schemas.microsoft.com/office/powerpoint/2010/main" val="4173476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2470087" y="332656"/>
            <a:ext cx="4464496" cy="646331"/>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600" b="1" spc="50" dirty="0">
                <a:ln w="0"/>
                <a:solidFill>
                  <a:srgbClr val="EEECE1"/>
                </a:solidFill>
                <a:effectLst>
                  <a:innerShdw blurRad="63500" dist="50800" dir="13500000">
                    <a:srgbClr val="000000">
                      <a:alpha val="50000"/>
                    </a:srgbClr>
                  </a:innerShdw>
                </a:effectLst>
                <a:latin typeface="Century Gothic" pitchFamily="34" charset="0"/>
              </a:rPr>
              <a:t>OBIETTIVI</a:t>
            </a:r>
          </a:p>
        </p:txBody>
      </p:sp>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CasellaDiTesto 7"/>
          <p:cNvSpPr txBox="1"/>
          <p:nvPr/>
        </p:nvSpPr>
        <p:spPr>
          <a:xfrm>
            <a:off x="2483768" y="334400"/>
            <a:ext cx="4464496" cy="646331"/>
          </a:xfrm>
          <a:prstGeom prst="rect">
            <a:avLst/>
          </a:prstGeom>
          <a:gradFill>
            <a:gsLst>
              <a:gs pos="0">
                <a:schemeClr val="accent1">
                  <a:shade val="51000"/>
                  <a:satMod val="130000"/>
                  <a:alpha val="70000"/>
                </a:schemeClr>
              </a:gs>
              <a:gs pos="80000">
                <a:schemeClr val="accent1">
                  <a:shade val="93000"/>
                  <a:satMod val="130000"/>
                  <a:alpha val="70000"/>
                </a:schemeClr>
              </a:gs>
              <a:gs pos="100000">
                <a:schemeClr val="accent1">
                  <a:shade val="94000"/>
                  <a:satMod val="135000"/>
                  <a:alpha val="70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600" b="1" spc="50" dirty="0">
                <a:ln w="0"/>
                <a:solidFill>
                  <a:srgbClr val="EEECE1"/>
                </a:solidFill>
                <a:effectLst>
                  <a:innerShdw blurRad="63500" dist="50800" dir="13500000">
                    <a:srgbClr val="000000">
                      <a:alpha val="50000"/>
                    </a:srgbClr>
                  </a:innerShdw>
                </a:effectLst>
                <a:latin typeface="Century Gothic" pitchFamily="34" charset="0"/>
              </a:rPr>
              <a:t>OBIETTIVI</a:t>
            </a:r>
          </a:p>
        </p:txBody>
      </p:sp>
      <p:sp>
        <p:nvSpPr>
          <p:cNvPr id="7" name="Segnaposto contenuto 2"/>
          <p:cNvSpPr txBox="1">
            <a:spLocks/>
          </p:cNvSpPr>
          <p:nvPr/>
        </p:nvSpPr>
        <p:spPr>
          <a:xfrm>
            <a:off x="587535" y="1775404"/>
            <a:ext cx="8229600" cy="3811251"/>
          </a:xfrm>
          <a:prstGeom prst="rect">
            <a:avLst/>
          </a:prstGeom>
        </p:spPr>
        <p:txBody>
          <a:bodyPr vert="horz" lIns="81280" tIns="40640" rIns="81280" bIns="40640" rtlCol="0">
            <a:normAutofit/>
          </a:bodyPr>
          <a:lstStyle/>
          <a:p>
            <a:pPr marL="304804" indent="-304804">
              <a:spcBef>
                <a:spcPct val="20000"/>
              </a:spcBef>
              <a:defRPr/>
            </a:pPr>
            <a:r>
              <a:rPr lang="it-IT" sz="2311" b="1" dirty="0" smtClean="0">
                <a:solidFill>
                  <a:srgbClr val="002060"/>
                </a:solidFill>
                <a:latin typeface="Century Gothic" pitchFamily="34" charset="0"/>
              </a:rPr>
              <a:t>Comprendere:</a:t>
            </a:r>
            <a:endParaRPr lang="it-IT" sz="2311" b="1" dirty="0">
              <a:solidFill>
                <a:srgbClr val="002060"/>
              </a:solidFill>
              <a:latin typeface="Century Gothic" pitchFamily="34" charset="0"/>
            </a:endParaRPr>
          </a:p>
          <a:p>
            <a:pPr marL="304804" indent="-304804" algn="ctr">
              <a:spcBef>
                <a:spcPct val="20000"/>
              </a:spcBef>
              <a:defRPr/>
            </a:pPr>
            <a:endParaRPr lang="it-IT" sz="889" b="1" dirty="0">
              <a:solidFill>
                <a:srgbClr val="002060"/>
              </a:solidFill>
              <a:latin typeface="Century Gothic" pitchFamily="34" charset="0"/>
            </a:endParaRPr>
          </a:p>
          <a:p>
            <a:pPr marL="304804" indent="-304804" algn="just">
              <a:spcBef>
                <a:spcPct val="20000"/>
              </a:spcBef>
              <a:buFont typeface="Wingdings" pitchFamily="2" charset="2"/>
              <a:buChar char="§"/>
              <a:defRPr/>
            </a:pPr>
            <a:r>
              <a:rPr lang="it-IT" sz="2311" b="1" dirty="0" smtClean="0">
                <a:solidFill>
                  <a:srgbClr val="002060"/>
                </a:solidFill>
                <a:latin typeface="Century Gothic" pitchFamily="34" charset="0"/>
              </a:rPr>
              <a:t>le </a:t>
            </a:r>
            <a:r>
              <a:rPr lang="it-IT" sz="2311" b="1" dirty="0">
                <a:solidFill>
                  <a:srgbClr val="002060"/>
                </a:solidFill>
                <a:latin typeface="Century Gothic" pitchFamily="34" charset="0"/>
              </a:rPr>
              <a:t>principali problematiche della persone portatrici di handicap psicofisici;</a:t>
            </a:r>
          </a:p>
          <a:p>
            <a:pPr marL="304804" indent="-304804" algn="just">
              <a:spcBef>
                <a:spcPct val="20000"/>
              </a:spcBef>
              <a:buFont typeface="Wingdings" pitchFamily="2" charset="2"/>
              <a:buChar char="§"/>
              <a:defRPr/>
            </a:pPr>
            <a:r>
              <a:rPr lang="it-IT" sz="2311" b="1" dirty="0" smtClean="0">
                <a:solidFill>
                  <a:srgbClr val="002060"/>
                </a:solidFill>
                <a:latin typeface="Century Gothic" pitchFamily="34" charset="0"/>
              </a:rPr>
              <a:t>le </a:t>
            </a:r>
            <a:r>
              <a:rPr lang="it-IT" sz="2311" b="1" dirty="0">
                <a:solidFill>
                  <a:srgbClr val="002060"/>
                </a:solidFill>
                <a:latin typeface="Century Gothic" pitchFamily="34" charset="0"/>
              </a:rPr>
              <a:t>principali problematiche delle persone affette da patologia cronica degenerativa;</a:t>
            </a:r>
          </a:p>
          <a:p>
            <a:pPr marL="304804" indent="-304804" algn="just">
              <a:spcBef>
                <a:spcPct val="20000"/>
              </a:spcBef>
              <a:buFont typeface="Wingdings" pitchFamily="2" charset="2"/>
              <a:buChar char="§"/>
              <a:defRPr/>
            </a:pPr>
            <a:r>
              <a:rPr lang="it-IT" sz="2311" b="1" dirty="0" smtClean="0">
                <a:solidFill>
                  <a:srgbClr val="002060"/>
                </a:solidFill>
                <a:latin typeface="Century Gothic" pitchFamily="34" charset="0"/>
              </a:rPr>
              <a:t>le </a:t>
            </a:r>
            <a:r>
              <a:rPr lang="it-IT" sz="2311" b="1" dirty="0">
                <a:solidFill>
                  <a:srgbClr val="002060"/>
                </a:solidFill>
                <a:latin typeface="Century Gothic" pitchFamily="34" charset="0"/>
              </a:rPr>
              <a:t>principali problematiche relative al trasporto e all’accompagnamento sanitario semplice di pazienti dializzati, anziani non autosufficienti, diversamente abili, affetti da disagio psichico.</a:t>
            </a:r>
          </a:p>
        </p:txBody>
      </p:sp>
    </p:spTree>
    <p:extLst>
      <p:ext uri="{BB962C8B-B14F-4D97-AF65-F5344CB8AC3E}">
        <p14:creationId xmlns:p14="http://schemas.microsoft.com/office/powerpoint/2010/main" val="1078307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2899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5" name="Segnaposto contenuto 2"/>
          <p:cNvSpPr txBox="1">
            <a:spLocks/>
          </p:cNvSpPr>
          <p:nvPr/>
        </p:nvSpPr>
        <p:spPr>
          <a:xfrm>
            <a:off x="539552" y="1463300"/>
            <a:ext cx="7744860" cy="4358737"/>
          </a:xfrm>
          <a:prstGeom prst="rect">
            <a:avLst/>
          </a:prstGeom>
        </p:spPr>
        <p:txBody>
          <a:bodyPr vert="horz" lIns="81280" tIns="40640" rIns="81280" bIns="40640" rtlCol="0">
            <a:normAutofit/>
          </a:bodyPr>
          <a:lstStyle/>
          <a:p>
            <a:pPr algn="ctr" defTabSz="812810">
              <a:spcBef>
                <a:spcPct val="20000"/>
              </a:spcBef>
              <a:defRPr/>
            </a:pPr>
            <a:r>
              <a:rPr lang="it-IT" sz="2311" b="1" dirty="0" smtClean="0">
                <a:solidFill>
                  <a:srgbClr val="002060"/>
                </a:solidFill>
                <a:latin typeface="Century Gothic" pitchFamily="34" charset="0"/>
              </a:rPr>
              <a:t>I </a:t>
            </a:r>
            <a:r>
              <a:rPr lang="it-IT" sz="2311" b="1" dirty="0">
                <a:solidFill>
                  <a:srgbClr val="002060"/>
                </a:solidFill>
                <a:latin typeface="Century Gothic" pitchFamily="34" charset="0"/>
              </a:rPr>
              <a:t>pazienti che usufruiscono di questo servizio sono spesso portatori di handicap psicofisici o di patologie croniche degenerative.</a:t>
            </a:r>
          </a:p>
          <a:p>
            <a:pPr algn="ctr" defTabSz="812810">
              <a:spcBef>
                <a:spcPct val="20000"/>
              </a:spcBef>
              <a:defRPr/>
            </a:pPr>
            <a:endParaRPr lang="it-IT" sz="2311" b="1" dirty="0">
              <a:solidFill>
                <a:srgbClr val="002060"/>
              </a:solidFill>
              <a:latin typeface="Century Gothic" pitchFamily="34" charset="0"/>
            </a:endParaRPr>
          </a:p>
          <a:p>
            <a:pPr algn="ctr" defTabSz="812810">
              <a:spcBef>
                <a:spcPct val="20000"/>
              </a:spcBef>
              <a:defRPr/>
            </a:pPr>
            <a:r>
              <a:rPr lang="it-IT" sz="2311" b="1" dirty="0" smtClean="0">
                <a:solidFill>
                  <a:srgbClr val="002060"/>
                </a:solidFill>
                <a:latin typeface="Century Gothic" pitchFamily="34" charset="0"/>
              </a:rPr>
              <a:t>Qualunque </a:t>
            </a:r>
            <a:r>
              <a:rPr lang="it-IT" sz="2311" b="1" dirty="0">
                <a:solidFill>
                  <a:srgbClr val="002060"/>
                </a:solidFill>
                <a:latin typeface="Century Gothic" pitchFamily="34" charset="0"/>
              </a:rPr>
              <a:t>sia lo stato psicofisico della persona trasportata, occorre mantenere sempre un atteggiamento professionale e non sottovalutare mai le sue richieste di aiuto.</a:t>
            </a:r>
          </a:p>
          <a:p>
            <a:pPr algn="ctr" defTabSz="812810">
              <a:spcBef>
                <a:spcPct val="20000"/>
              </a:spcBef>
              <a:defRPr/>
            </a:pPr>
            <a:endParaRPr lang="it-IT" sz="2311" b="1" dirty="0">
              <a:solidFill>
                <a:srgbClr val="002060"/>
              </a:solidFill>
              <a:latin typeface="Century Gothic" pitchFamily="34" charset="0"/>
            </a:endParaRPr>
          </a:p>
          <a:p>
            <a:pPr algn="ctr" defTabSz="812810">
              <a:spcBef>
                <a:spcPct val="20000"/>
              </a:spcBef>
              <a:defRPr/>
            </a:pPr>
            <a:r>
              <a:rPr lang="it-IT" sz="2311" b="1" dirty="0" smtClean="0">
                <a:solidFill>
                  <a:srgbClr val="002060"/>
                </a:solidFill>
                <a:latin typeface="Century Gothic" pitchFamily="34" charset="0"/>
              </a:rPr>
              <a:t>In caso di Urgenza Emergenza Sanitaria contattare il  112/118</a:t>
            </a:r>
            <a:endParaRPr lang="it-IT" sz="2311" b="1" dirty="0">
              <a:solidFill>
                <a:srgbClr val="002060"/>
              </a:solidFill>
              <a:latin typeface="Century Gothic" pitchFamily="34" charset="0"/>
            </a:endParaRPr>
          </a:p>
        </p:txBody>
      </p:sp>
      <p:sp>
        <p:nvSpPr>
          <p:cNvPr id="6" name="Titolo 1"/>
          <p:cNvSpPr txBox="1">
            <a:spLocks/>
          </p:cNvSpPr>
          <p:nvPr/>
        </p:nvSpPr>
        <p:spPr>
          <a:xfrm>
            <a:off x="1187624" y="499475"/>
            <a:ext cx="3150092"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CONCLUSIONI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Tree>
    <p:extLst>
      <p:ext uri="{BB962C8B-B14F-4D97-AF65-F5344CB8AC3E}">
        <p14:creationId xmlns:p14="http://schemas.microsoft.com/office/powerpoint/2010/main" val="425262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47846"/>
            <a:ext cx="9144000" cy="2110154"/>
          </a:xfrm>
          <a:prstGeom prst="rect">
            <a:avLst/>
          </a:prstGeom>
        </p:spPr>
      </p:pic>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53975" y="112713"/>
            <a:ext cx="35099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224768"/>
            <a:ext cx="1391717" cy="1116000"/>
          </a:xfrm>
          <a:prstGeom prst="rect">
            <a:avLst/>
          </a:prstGeom>
        </p:spPr>
      </p:pic>
      <p:sp>
        <p:nvSpPr>
          <p:cNvPr id="9" name="Rectangle 23"/>
          <p:cNvSpPr>
            <a:spLocks noChangeArrowheads="1"/>
          </p:cNvSpPr>
          <p:nvPr/>
        </p:nvSpPr>
        <p:spPr bwMode="auto">
          <a:xfrm>
            <a:off x="335855" y="6173903"/>
            <a:ext cx="8568955" cy="423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150000"/>
              </a:lnSpc>
              <a:defRPr/>
            </a:pPr>
            <a:r>
              <a:rPr lang="en-US" sz="1600" b="1" kern="0" spc="50" dirty="0">
                <a:ln w="0"/>
                <a:solidFill>
                  <a:srgbClr val="EEECE1"/>
                </a:solidFill>
                <a:effectLst>
                  <a:innerShdw blurRad="63500" dist="50800" dir="13500000">
                    <a:srgbClr val="000000">
                      <a:alpha val="50000"/>
                    </a:srgbClr>
                  </a:innerShdw>
                </a:effectLst>
              </a:rPr>
              <a:t>Struttura </a:t>
            </a:r>
            <a:r>
              <a:rPr lang="en-US" sz="1600" b="1" kern="0" spc="50" dirty="0" err="1">
                <a:ln w="0"/>
                <a:solidFill>
                  <a:srgbClr val="EEECE1"/>
                </a:solidFill>
                <a:effectLst>
                  <a:innerShdw blurRad="63500" dist="50800" dir="13500000">
                    <a:srgbClr val="000000">
                      <a:alpha val="50000"/>
                    </a:srgbClr>
                  </a:innerShdw>
                </a:effectLst>
              </a:rPr>
              <a:t>Formazione</a:t>
            </a:r>
            <a:r>
              <a:rPr lang="en-US" sz="1600" b="1" kern="0" spc="50" dirty="0">
                <a:ln w="0"/>
                <a:solidFill>
                  <a:srgbClr val="EEECE1"/>
                </a:solidFill>
                <a:effectLst>
                  <a:innerShdw blurRad="63500" dist="50800" dir="13500000">
                    <a:srgbClr val="000000">
                      <a:alpha val="50000"/>
                    </a:srgbClr>
                  </a:innerShdw>
                </a:effectLst>
              </a:rPr>
              <a:t> </a:t>
            </a:r>
            <a:r>
              <a:rPr lang="en-US" sz="1600" b="1" kern="0" spc="50" dirty="0" smtClean="0">
                <a:ln w="0"/>
                <a:solidFill>
                  <a:srgbClr val="EEECE1"/>
                </a:solidFill>
                <a:effectLst>
                  <a:innerShdw blurRad="63500" dist="50800" dir="13500000">
                    <a:srgbClr val="000000">
                      <a:alpha val="50000"/>
                    </a:srgbClr>
                  </a:innerShdw>
                </a:effectLst>
              </a:rPr>
              <a:t>AREU</a:t>
            </a:r>
            <a:endParaRPr lang="en-US" sz="1600" b="1" kern="0" spc="50" dirty="0">
              <a:ln w="0"/>
              <a:solidFill>
                <a:srgbClr val="EEECE1"/>
              </a:solidFill>
              <a:effectLst>
                <a:innerShdw blurRad="63500" dist="50800" dir="13500000">
                  <a:srgbClr val="000000">
                    <a:alpha val="50000"/>
                  </a:srgbClr>
                </a:innerShdw>
              </a:effectLst>
            </a:endParaRPr>
          </a:p>
        </p:txBody>
      </p:sp>
      <p:sp>
        <p:nvSpPr>
          <p:cNvPr id="10" name="Rettangolo 9"/>
          <p:cNvSpPr/>
          <p:nvPr/>
        </p:nvSpPr>
        <p:spPr>
          <a:xfrm>
            <a:off x="7164288" y="224768"/>
            <a:ext cx="1740522" cy="707886"/>
          </a:xfrm>
          <a:prstGeom prst="rect">
            <a:avLst/>
          </a:prstGeom>
        </p:spPr>
        <p:txBody>
          <a:bodyPr wrap="square">
            <a:spAutoFit/>
          </a:bodyPr>
          <a:lstStyle/>
          <a:p>
            <a:r>
              <a:rPr lang="en-US" sz="2000" b="1" dirty="0" smtClean="0">
                <a:ln w="1905"/>
                <a:solidFill>
                  <a:srgbClr val="002060"/>
                </a:solidFill>
                <a:effectLst>
                  <a:innerShdw blurRad="69850" dist="43180" dir="5400000">
                    <a:srgbClr val="000000">
                      <a:alpha val="65000"/>
                    </a:srgbClr>
                  </a:innerShdw>
                </a:effectLst>
                <a:latin typeface="Century Gothic" pitchFamily="34" charset="0"/>
              </a:rPr>
              <a:t>MODULO TSS</a:t>
            </a:r>
          </a:p>
          <a:p>
            <a:r>
              <a:rPr lang="en-US" sz="2000" b="1" dirty="0" smtClean="0">
                <a:ln w="1905"/>
                <a:solidFill>
                  <a:srgbClr val="002060"/>
                </a:solidFill>
                <a:effectLst>
                  <a:innerShdw blurRad="69850" dist="43180" dir="5400000">
                    <a:srgbClr val="000000">
                      <a:alpha val="65000"/>
                    </a:srgbClr>
                  </a:innerShdw>
                </a:effectLst>
                <a:latin typeface="Century Gothic" pitchFamily="34" charset="0"/>
              </a:rPr>
              <a:t>CAPITOLO C </a:t>
            </a:r>
            <a:endParaRPr lang="it-IT" sz="2000" dirty="0">
              <a:solidFill>
                <a:prstClr val="black"/>
              </a:solidFill>
              <a:latin typeface="Gill Sans MT"/>
            </a:endParaRPr>
          </a:p>
        </p:txBody>
      </p:sp>
      <p:sp>
        <p:nvSpPr>
          <p:cNvPr id="12" name="CasellaDiTesto 11"/>
          <p:cNvSpPr txBox="1"/>
          <p:nvPr/>
        </p:nvSpPr>
        <p:spPr>
          <a:xfrm>
            <a:off x="1157593" y="2382587"/>
            <a:ext cx="6828814"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000" b="1" dirty="0" smtClean="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La valutazione ABCD (cenni)</a:t>
            </a:r>
            <a:endParaRPr lang="it-IT" sz="4000" b="1"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514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306202" y="499475"/>
            <a:ext cx="7370254"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Valutazione: Schema ABCD (cenni)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795581" y="1188751"/>
            <a:ext cx="7744860" cy="4864540"/>
          </a:xfrm>
          <a:prstGeom prst="rect">
            <a:avLst/>
          </a:prstGeom>
        </p:spPr>
        <p:txBody>
          <a:bodyPr vert="horz" lIns="81280" tIns="40640" rIns="81280" bIns="40640" rtlCol="0">
            <a:normAutofit/>
          </a:bodyPr>
          <a:lstStyle/>
          <a:p>
            <a:pPr marL="304804" indent="-304804" algn="ctr" defTabSz="812810">
              <a:spcBef>
                <a:spcPct val="20000"/>
              </a:spcBef>
              <a:defRPr/>
            </a:pPr>
            <a:endParaRPr lang="it-IT" sz="889" b="1" dirty="0">
              <a:solidFill>
                <a:srgbClr val="002060"/>
              </a:solidFill>
              <a:latin typeface="Century Gothic" pitchFamily="34" charset="0"/>
            </a:endParaRPr>
          </a:p>
        </p:txBody>
      </p:sp>
      <p:sp>
        <p:nvSpPr>
          <p:cNvPr id="8" name="Segnaposto contenuto 2"/>
          <p:cNvSpPr txBox="1">
            <a:spLocks/>
          </p:cNvSpPr>
          <p:nvPr/>
        </p:nvSpPr>
        <p:spPr>
          <a:xfrm>
            <a:off x="251520" y="1341151"/>
            <a:ext cx="8640959" cy="4864540"/>
          </a:xfrm>
          <a:prstGeom prst="rect">
            <a:avLst/>
          </a:prstGeom>
        </p:spPr>
        <p:txBody>
          <a:bodyPr vert="horz" lIns="81280" tIns="40640" rIns="81280" bIns="40640" rtlCol="0">
            <a:normAutofit/>
          </a:bodyPr>
          <a:lstStyle/>
          <a:p>
            <a:pPr algn="ctr" defTabSz="812810">
              <a:spcBef>
                <a:spcPct val="20000"/>
              </a:spcBef>
              <a:defRPr/>
            </a:pPr>
            <a:r>
              <a:rPr lang="it-IT" sz="2311" b="1" dirty="0" smtClean="0">
                <a:solidFill>
                  <a:srgbClr val="002060"/>
                </a:solidFill>
                <a:latin typeface="Century Gothic" pitchFamily="34" charset="0"/>
              </a:rPr>
              <a:t>Schema di comportamento che permette una valutazione rapida ed efficace della persona in caso di necessità. Si esamina in sequenza:</a:t>
            </a:r>
          </a:p>
          <a:p>
            <a:pPr defTabSz="812810">
              <a:spcBef>
                <a:spcPct val="20000"/>
              </a:spcBef>
              <a:defRPr/>
            </a:pPr>
            <a:r>
              <a:rPr lang="it-IT" sz="3200" b="1" dirty="0" smtClean="0">
                <a:solidFill>
                  <a:srgbClr val="C00000"/>
                </a:solidFill>
                <a:latin typeface="Century Gothic" pitchFamily="34" charset="0"/>
              </a:rPr>
              <a:t>A</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Airways</a:t>
            </a:r>
            <a:r>
              <a:rPr lang="it-IT" sz="3200" b="1" dirty="0" smtClean="0">
                <a:solidFill>
                  <a:srgbClr val="002060"/>
                </a:solidFill>
                <a:latin typeface="Century Gothic" pitchFamily="34" charset="0"/>
              </a:rPr>
              <a:t>) – Vie Aeree/Coscienza</a:t>
            </a:r>
          </a:p>
          <a:p>
            <a:pPr defTabSz="812810">
              <a:spcBef>
                <a:spcPct val="20000"/>
              </a:spcBef>
              <a:defRPr/>
            </a:pPr>
            <a:r>
              <a:rPr lang="it-IT" sz="3200" b="1" dirty="0" smtClean="0">
                <a:solidFill>
                  <a:srgbClr val="C00000"/>
                </a:solidFill>
                <a:latin typeface="Century Gothic" pitchFamily="34" charset="0"/>
              </a:rPr>
              <a:t>B</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Breathing</a:t>
            </a:r>
            <a:r>
              <a:rPr lang="it-IT" sz="3200" b="1" dirty="0" smtClean="0">
                <a:solidFill>
                  <a:srgbClr val="002060"/>
                </a:solidFill>
                <a:latin typeface="Century Gothic" pitchFamily="34" charset="0"/>
              </a:rPr>
              <a:t>) – Attività Respiratoria</a:t>
            </a:r>
          </a:p>
          <a:p>
            <a:pPr defTabSz="812810">
              <a:spcBef>
                <a:spcPct val="20000"/>
              </a:spcBef>
              <a:defRPr/>
            </a:pPr>
            <a:r>
              <a:rPr lang="it-IT" sz="3200" b="1" dirty="0" smtClean="0">
                <a:solidFill>
                  <a:srgbClr val="C00000"/>
                </a:solidFill>
                <a:latin typeface="Century Gothic" pitchFamily="34" charset="0"/>
              </a:rPr>
              <a:t>C</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Circulation</a:t>
            </a:r>
            <a:r>
              <a:rPr lang="it-IT" sz="3200" b="1" dirty="0" smtClean="0">
                <a:solidFill>
                  <a:srgbClr val="002060"/>
                </a:solidFill>
                <a:latin typeface="Century Gothic" pitchFamily="34" charset="0"/>
              </a:rPr>
              <a:t>) – Attività Circolatoria</a:t>
            </a:r>
          </a:p>
          <a:p>
            <a:pPr defTabSz="812810">
              <a:spcBef>
                <a:spcPct val="20000"/>
              </a:spcBef>
              <a:defRPr/>
            </a:pPr>
            <a:r>
              <a:rPr lang="it-IT" sz="3200" b="1" dirty="0" smtClean="0">
                <a:solidFill>
                  <a:srgbClr val="C00000"/>
                </a:solidFill>
                <a:latin typeface="Century Gothic" pitchFamily="34" charset="0"/>
              </a:rPr>
              <a:t>D</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Disabitliy</a:t>
            </a:r>
            <a:r>
              <a:rPr lang="it-IT" sz="3200" b="1" dirty="0" smtClean="0">
                <a:solidFill>
                  <a:srgbClr val="002060"/>
                </a:solidFill>
                <a:latin typeface="Century Gothic" pitchFamily="34" charset="0"/>
              </a:rPr>
              <a:t>) – Stato Neurologico</a:t>
            </a:r>
          </a:p>
        </p:txBody>
      </p:sp>
    </p:spTree>
    <p:extLst>
      <p:ext uri="{BB962C8B-B14F-4D97-AF65-F5344CB8AC3E}">
        <p14:creationId xmlns:p14="http://schemas.microsoft.com/office/powerpoint/2010/main" val="2308040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306202" y="499475"/>
            <a:ext cx="7370254"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Valutazione: </a:t>
            </a:r>
            <a:r>
              <a:rPr lang="it-IT" sz="3200" b="1" smtClean="0">
                <a:solidFill>
                  <a:srgbClr val="C00000"/>
                </a:solidFill>
                <a:effectLst>
                  <a:outerShdw blurRad="38100" dist="38100" dir="2700000" algn="tl">
                    <a:srgbClr val="000000">
                      <a:alpha val="43137"/>
                    </a:srgbClr>
                  </a:outerShdw>
                </a:effectLst>
                <a:latin typeface="Century Gothic" pitchFamily="34" charset="0"/>
                <a:ea typeface="+mj-ea"/>
                <a:cs typeface="+mj-cs"/>
              </a:rPr>
              <a:t>Schema ABCD </a:t>
            </a: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(cenni)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795581" y="1188751"/>
            <a:ext cx="7744860" cy="4864540"/>
          </a:xfrm>
          <a:prstGeom prst="rect">
            <a:avLst/>
          </a:prstGeom>
        </p:spPr>
        <p:txBody>
          <a:bodyPr vert="horz" lIns="81280" tIns="40640" rIns="81280" bIns="40640" rtlCol="0">
            <a:normAutofit/>
          </a:bodyPr>
          <a:lstStyle/>
          <a:p>
            <a:pPr marL="304804" indent="-304804" algn="ctr" defTabSz="812810">
              <a:spcBef>
                <a:spcPct val="20000"/>
              </a:spcBef>
              <a:defRPr/>
            </a:pPr>
            <a:endParaRPr lang="it-IT" sz="889" b="1" dirty="0">
              <a:solidFill>
                <a:srgbClr val="002060"/>
              </a:solidFill>
              <a:latin typeface="Century Gothic" pitchFamily="34" charset="0"/>
            </a:endParaRPr>
          </a:p>
        </p:txBody>
      </p:sp>
      <p:sp>
        <p:nvSpPr>
          <p:cNvPr id="8" name="Segnaposto contenuto 2"/>
          <p:cNvSpPr txBox="1">
            <a:spLocks/>
          </p:cNvSpPr>
          <p:nvPr/>
        </p:nvSpPr>
        <p:spPr>
          <a:xfrm>
            <a:off x="251520" y="1341151"/>
            <a:ext cx="8640959" cy="727701"/>
          </a:xfrm>
          <a:prstGeom prst="rect">
            <a:avLst/>
          </a:prstGeom>
        </p:spPr>
        <p:txBody>
          <a:bodyPr vert="horz" lIns="81280" tIns="40640" rIns="81280" bIns="40640" rtlCol="0">
            <a:normAutofit/>
          </a:bodyPr>
          <a:lstStyle/>
          <a:p>
            <a:pPr defTabSz="812810">
              <a:spcBef>
                <a:spcPct val="20000"/>
              </a:spcBef>
              <a:defRPr/>
            </a:pPr>
            <a:r>
              <a:rPr lang="it-IT" sz="3600" b="1" dirty="0" smtClean="0">
                <a:solidFill>
                  <a:srgbClr val="C00000"/>
                </a:solidFill>
                <a:latin typeface="Century Gothic" pitchFamily="34" charset="0"/>
              </a:rPr>
              <a:t>A</a:t>
            </a:r>
            <a:r>
              <a:rPr lang="it-IT" sz="3600" b="1" dirty="0" smtClean="0">
                <a:solidFill>
                  <a:srgbClr val="002060"/>
                </a:solidFill>
                <a:latin typeface="Century Gothic" pitchFamily="34" charset="0"/>
              </a:rPr>
              <a:t>	 (</a:t>
            </a:r>
            <a:r>
              <a:rPr lang="it-IT" sz="3600" b="1" dirty="0" err="1" smtClean="0">
                <a:solidFill>
                  <a:srgbClr val="002060"/>
                </a:solidFill>
                <a:latin typeface="Century Gothic" pitchFamily="34" charset="0"/>
              </a:rPr>
              <a:t>Airways</a:t>
            </a:r>
            <a:r>
              <a:rPr lang="it-IT" sz="3600" b="1" dirty="0" smtClean="0">
                <a:solidFill>
                  <a:srgbClr val="002060"/>
                </a:solidFill>
                <a:latin typeface="Century Gothic" pitchFamily="34" charset="0"/>
              </a:rPr>
              <a:t>) – Vie Aeree/Coscienza</a:t>
            </a:r>
          </a:p>
          <a:p>
            <a:pPr defTabSz="812810">
              <a:spcBef>
                <a:spcPct val="20000"/>
              </a:spcBef>
              <a:defRPr/>
            </a:pPr>
            <a:endParaRPr lang="it-IT" sz="2311" b="1" dirty="0" smtClean="0">
              <a:solidFill>
                <a:srgbClr val="002060"/>
              </a:solidFill>
              <a:latin typeface="Century Gothic" pitchFamily="34" charset="0"/>
            </a:endParaRPr>
          </a:p>
          <a:p>
            <a:pPr defTabSz="812810">
              <a:spcBef>
                <a:spcPct val="20000"/>
              </a:spcBef>
              <a:defRPr/>
            </a:pPr>
            <a:endParaRPr lang="it-IT" sz="2311" b="1" dirty="0">
              <a:solidFill>
                <a:srgbClr val="002060"/>
              </a:solidFill>
              <a:latin typeface="Century Gothic" pitchFamily="34" charset="0"/>
            </a:endParaRPr>
          </a:p>
        </p:txBody>
      </p:sp>
      <p:pic>
        <p:nvPicPr>
          <p:cNvPr id="3" name="Immagine 2"/>
          <p:cNvPicPr>
            <a:picLocks noChangeAspect="1"/>
          </p:cNvPicPr>
          <p:nvPr/>
        </p:nvPicPr>
        <p:blipFill>
          <a:blip r:embed="rId6" cstate="print"/>
          <a:stretch>
            <a:fillRect/>
          </a:stretch>
        </p:blipFill>
        <p:spPr>
          <a:xfrm>
            <a:off x="443543" y="3144754"/>
            <a:ext cx="1963082" cy="1761897"/>
          </a:xfrm>
          <a:prstGeom prst="rect">
            <a:avLst/>
          </a:prstGeom>
        </p:spPr>
      </p:pic>
      <p:sp>
        <p:nvSpPr>
          <p:cNvPr id="4" name="CasellaDiTesto 3"/>
          <p:cNvSpPr txBox="1"/>
          <p:nvPr/>
        </p:nvSpPr>
        <p:spPr>
          <a:xfrm>
            <a:off x="2757211" y="2502208"/>
            <a:ext cx="5818966" cy="3785652"/>
          </a:xfrm>
          <a:prstGeom prst="rect">
            <a:avLst/>
          </a:prstGeom>
          <a:noFill/>
        </p:spPr>
        <p:txBody>
          <a:bodyPr wrap="square" rtlCol="0">
            <a:spAutoFit/>
          </a:bodyPr>
          <a:lstStyle/>
          <a:p>
            <a:r>
              <a:rPr lang="it-IT" sz="2400" b="1" dirty="0" smtClean="0">
                <a:solidFill>
                  <a:schemeClr val="tx2">
                    <a:lumMod val="75000"/>
                  </a:schemeClr>
                </a:solidFill>
                <a:latin typeface="Century Gothic" panose="020B0502020202020204" pitchFamily="34" charset="0"/>
              </a:rPr>
              <a:t>Chiama (senza scuotere) la persona.</a:t>
            </a:r>
          </a:p>
          <a:p>
            <a:endParaRPr lang="it-IT" sz="2400" b="1" dirty="0" smtClean="0">
              <a:solidFill>
                <a:schemeClr val="tx2">
                  <a:lumMod val="75000"/>
                </a:schemeClr>
              </a:solidFill>
              <a:latin typeface="Century Gothic" panose="020B0502020202020204" pitchFamily="34" charset="0"/>
            </a:endParaRPr>
          </a:p>
          <a:p>
            <a:pPr marL="342900" indent="-342900">
              <a:lnSpc>
                <a:spcPct val="20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È cosciente? </a:t>
            </a:r>
          </a:p>
          <a:p>
            <a:pPr marL="342900" indent="-342900">
              <a:lnSpc>
                <a:spcPct val="20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È sveglio?</a:t>
            </a:r>
          </a:p>
          <a:p>
            <a:pPr marL="342900" indent="-342900">
              <a:lnSpc>
                <a:spcPct val="20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Parla?</a:t>
            </a:r>
          </a:p>
          <a:p>
            <a:pPr marL="342900" indent="-342900">
              <a:lnSpc>
                <a:spcPct val="20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Ha le vie aeree pervie?</a:t>
            </a:r>
            <a:endParaRPr lang="it-IT" sz="2400" b="1"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1785264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306202" y="499475"/>
            <a:ext cx="7370254"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Valutazione: Schema ABCD (cenni)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795581" y="1188751"/>
            <a:ext cx="7744860" cy="4864540"/>
          </a:xfrm>
          <a:prstGeom prst="rect">
            <a:avLst/>
          </a:prstGeom>
        </p:spPr>
        <p:txBody>
          <a:bodyPr vert="horz" lIns="81280" tIns="40640" rIns="81280" bIns="40640" rtlCol="0">
            <a:normAutofit/>
          </a:bodyPr>
          <a:lstStyle/>
          <a:p>
            <a:pPr marL="304804" indent="-304804" algn="ctr" defTabSz="812810">
              <a:spcBef>
                <a:spcPct val="20000"/>
              </a:spcBef>
              <a:defRPr/>
            </a:pPr>
            <a:endParaRPr lang="it-IT" sz="889" b="1" dirty="0">
              <a:solidFill>
                <a:srgbClr val="002060"/>
              </a:solidFill>
              <a:latin typeface="Century Gothic" pitchFamily="34" charset="0"/>
            </a:endParaRPr>
          </a:p>
        </p:txBody>
      </p:sp>
      <p:sp>
        <p:nvSpPr>
          <p:cNvPr id="10" name="Segnaposto contenuto 2"/>
          <p:cNvSpPr txBox="1">
            <a:spLocks/>
          </p:cNvSpPr>
          <p:nvPr/>
        </p:nvSpPr>
        <p:spPr>
          <a:xfrm>
            <a:off x="251520" y="1341151"/>
            <a:ext cx="8640959" cy="791705"/>
          </a:xfrm>
          <a:prstGeom prst="rect">
            <a:avLst/>
          </a:prstGeom>
        </p:spPr>
        <p:txBody>
          <a:bodyPr vert="horz" lIns="81280" tIns="40640" rIns="81280" bIns="40640" rtlCol="0">
            <a:normAutofit/>
          </a:bodyPr>
          <a:lstStyle/>
          <a:p>
            <a:pPr defTabSz="812810">
              <a:spcBef>
                <a:spcPct val="20000"/>
              </a:spcBef>
              <a:defRPr/>
            </a:pPr>
            <a:r>
              <a:rPr lang="it-IT" sz="3600" b="1" dirty="0" smtClean="0">
                <a:solidFill>
                  <a:srgbClr val="C00000"/>
                </a:solidFill>
                <a:latin typeface="Century Gothic" pitchFamily="34" charset="0"/>
              </a:rPr>
              <a:t>B</a:t>
            </a:r>
            <a:r>
              <a:rPr lang="it-IT" sz="3600" b="1" dirty="0" smtClean="0">
                <a:solidFill>
                  <a:srgbClr val="002060"/>
                </a:solidFill>
                <a:latin typeface="Century Gothic" pitchFamily="34" charset="0"/>
              </a:rPr>
              <a:t>	 (</a:t>
            </a:r>
            <a:r>
              <a:rPr lang="it-IT" sz="3600" b="1" dirty="0" err="1" smtClean="0">
                <a:solidFill>
                  <a:srgbClr val="002060"/>
                </a:solidFill>
                <a:latin typeface="Century Gothic" pitchFamily="34" charset="0"/>
              </a:rPr>
              <a:t>Breathing</a:t>
            </a:r>
            <a:r>
              <a:rPr lang="it-IT" sz="3600" b="1" dirty="0" smtClean="0">
                <a:solidFill>
                  <a:srgbClr val="002060"/>
                </a:solidFill>
                <a:latin typeface="Century Gothic" pitchFamily="34" charset="0"/>
              </a:rPr>
              <a:t>) – Attività Respiratoria</a:t>
            </a:r>
          </a:p>
          <a:p>
            <a:pPr defTabSz="812810">
              <a:spcBef>
                <a:spcPct val="20000"/>
              </a:spcBef>
              <a:defRPr/>
            </a:pPr>
            <a:endParaRPr lang="it-IT" sz="2311" b="1" dirty="0">
              <a:solidFill>
                <a:srgbClr val="002060"/>
              </a:solidFill>
              <a:latin typeface="Century Gothic" pitchFamily="34" charset="0"/>
            </a:endParaRPr>
          </a:p>
        </p:txBody>
      </p:sp>
      <p:sp>
        <p:nvSpPr>
          <p:cNvPr id="11" name="CasellaDiTesto 10"/>
          <p:cNvSpPr txBox="1"/>
          <p:nvPr/>
        </p:nvSpPr>
        <p:spPr>
          <a:xfrm>
            <a:off x="2699792" y="2204864"/>
            <a:ext cx="5818966" cy="4524315"/>
          </a:xfrm>
          <a:prstGeom prst="rect">
            <a:avLst/>
          </a:prstGeom>
          <a:noFill/>
        </p:spPr>
        <p:txBody>
          <a:bodyPr wrap="square" rtlCol="0">
            <a:spAutoFit/>
          </a:bodyPr>
          <a:lstStyle/>
          <a:p>
            <a:r>
              <a:rPr lang="it-IT" sz="2400" b="1" dirty="0" smtClean="0">
                <a:solidFill>
                  <a:schemeClr val="tx2">
                    <a:lumMod val="75000"/>
                  </a:schemeClr>
                </a:solidFill>
                <a:latin typeface="Century Gothic" panose="020B0502020202020204" pitchFamily="34" charset="0"/>
              </a:rPr>
              <a:t>Controlla il respiro, osserva l’espansione del torace.</a:t>
            </a:r>
          </a:p>
          <a:p>
            <a:endParaRPr lang="it-IT" sz="2400" b="1" dirty="0" smtClean="0">
              <a:solidFill>
                <a:schemeClr val="tx2">
                  <a:lumMod val="75000"/>
                </a:schemeClr>
              </a:solidFill>
              <a:latin typeface="Century Gothic" panose="020B0502020202020204" pitchFamily="34" charset="0"/>
            </a:endParaRP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Respira? Lento? Veloce? </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Come respira? Normale? Difficoltoso (come/diverso dal solito)?</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Fa rumore respirando (sibili, fischi, rantoli)?</a:t>
            </a:r>
            <a:endParaRPr lang="it-IT" sz="2400" b="1" dirty="0">
              <a:solidFill>
                <a:schemeClr val="tx2">
                  <a:lumMod val="75000"/>
                </a:schemeClr>
              </a:solidFill>
              <a:latin typeface="Century Gothic" panose="020B0502020202020204" pitchFamily="34" charset="0"/>
            </a:endParaRPr>
          </a:p>
        </p:txBody>
      </p:sp>
      <p:pic>
        <p:nvPicPr>
          <p:cNvPr id="5" name="Immagine 4"/>
          <p:cNvPicPr>
            <a:picLocks noChangeAspect="1"/>
          </p:cNvPicPr>
          <p:nvPr/>
        </p:nvPicPr>
        <p:blipFill>
          <a:blip r:embed="rId6" cstate="print">
            <a:clrChange>
              <a:clrFrom>
                <a:srgbClr val="FFFFFF"/>
              </a:clrFrom>
              <a:clrTo>
                <a:srgbClr val="FFFFFF">
                  <a:alpha val="0"/>
                </a:srgbClr>
              </a:clrTo>
            </a:clrChange>
          </a:blip>
          <a:stretch>
            <a:fillRect/>
          </a:stretch>
        </p:blipFill>
        <p:spPr>
          <a:xfrm>
            <a:off x="251520" y="3068960"/>
            <a:ext cx="2304977" cy="2376264"/>
          </a:xfrm>
          <a:prstGeom prst="rect">
            <a:avLst/>
          </a:prstGeom>
        </p:spPr>
      </p:pic>
    </p:spTree>
    <p:extLst>
      <p:ext uri="{BB962C8B-B14F-4D97-AF65-F5344CB8AC3E}">
        <p14:creationId xmlns:p14="http://schemas.microsoft.com/office/powerpoint/2010/main" val="3594375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306202" y="499475"/>
            <a:ext cx="7370254"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Valutazione: Schema ABCD (cenni)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795581" y="1188751"/>
            <a:ext cx="7744860" cy="4864540"/>
          </a:xfrm>
          <a:prstGeom prst="rect">
            <a:avLst/>
          </a:prstGeom>
        </p:spPr>
        <p:txBody>
          <a:bodyPr vert="horz" lIns="81280" tIns="40640" rIns="81280" bIns="40640" rtlCol="0">
            <a:normAutofit/>
          </a:bodyPr>
          <a:lstStyle/>
          <a:p>
            <a:pPr marL="304804" indent="-304804" algn="ctr" defTabSz="812810">
              <a:spcBef>
                <a:spcPct val="20000"/>
              </a:spcBef>
              <a:defRPr/>
            </a:pPr>
            <a:endParaRPr lang="it-IT" sz="889" b="1" dirty="0">
              <a:solidFill>
                <a:srgbClr val="002060"/>
              </a:solidFill>
              <a:latin typeface="Century Gothic" pitchFamily="34" charset="0"/>
            </a:endParaRPr>
          </a:p>
        </p:txBody>
      </p:sp>
      <p:sp>
        <p:nvSpPr>
          <p:cNvPr id="11" name="CasellaDiTesto 10"/>
          <p:cNvSpPr txBox="1"/>
          <p:nvPr/>
        </p:nvSpPr>
        <p:spPr>
          <a:xfrm>
            <a:off x="3694222" y="2852936"/>
            <a:ext cx="4752528" cy="3046988"/>
          </a:xfrm>
          <a:prstGeom prst="rect">
            <a:avLst/>
          </a:prstGeom>
          <a:noFill/>
        </p:spPr>
        <p:txBody>
          <a:bodyPr wrap="square" rtlCol="0">
            <a:spAutoFit/>
          </a:bodyPr>
          <a:lstStyle/>
          <a:p>
            <a:r>
              <a:rPr lang="it-IT" sz="2400" b="1" dirty="0" smtClean="0">
                <a:solidFill>
                  <a:schemeClr val="tx2">
                    <a:lumMod val="75000"/>
                  </a:schemeClr>
                </a:solidFill>
                <a:latin typeface="Century Gothic" panose="020B0502020202020204" pitchFamily="34" charset="0"/>
              </a:rPr>
              <a:t>Controlla il circolo.</a:t>
            </a:r>
          </a:p>
          <a:p>
            <a:endParaRPr lang="it-IT" sz="2400" b="1" dirty="0" smtClean="0">
              <a:solidFill>
                <a:schemeClr val="tx2">
                  <a:lumMod val="75000"/>
                </a:schemeClr>
              </a:solidFill>
              <a:latin typeface="Century Gothic" panose="020B0502020202020204" pitchFamily="34" charset="0"/>
            </a:endParaRP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Frequenza Cardiaca: Polso radiale </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Com’è il colorito della cute?</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È sudato? </a:t>
            </a:r>
          </a:p>
        </p:txBody>
      </p:sp>
      <p:sp>
        <p:nvSpPr>
          <p:cNvPr id="12" name="Segnaposto contenuto 2"/>
          <p:cNvSpPr txBox="1">
            <a:spLocks/>
          </p:cNvSpPr>
          <p:nvPr/>
        </p:nvSpPr>
        <p:spPr>
          <a:xfrm>
            <a:off x="251520" y="1341151"/>
            <a:ext cx="8640959" cy="791705"/>
          </a:xfrm>
          <a:prstGeom prst="rect">
            <a:avLst/>
          </a:prstGeom>
        </p:spPr>
        <p:txBody>
          <a:bodyPr vert="horz" lIns="81280" tIns="40640" rIns="81280" bIns="40640" rtlCol="0">
            <a:normAutofit/>
          </a:bodyPr>
          <a:lstStyle/>
          <a:p>
            <a:pPr defTabSz="812810">
              <a:spcBef>
                <a:spcPct val="20000"/>
              </a:spcBef>
              <a:defRPr/>
            </a:pPr>
            <a:r>
              <a:rPr lang="it-IT" sz="3600" b="1" dirty="0" smtClean="0">
                <a:solidFill>
                  <a:srgbClr val="C00000"/>
                </a:solidFill>
                <a:latin typeface="Century Gothic" pitchFamily="34" charset="0"/>
              </a:rPr>
              <a:t>C</a:t>
            </a:r>
            <a:r>
              <a:rPr lang="it-IT" sz="3600" b="1" dirty="0" smtClean="0">
                <a:solidFill>
                  <a:srgbClr val="002060"/>
                </a:solidFill>
                <a:latin typeface="Century Gothic" pitchFamily="34" charset="0"/>
              </a:rPr>
              <a:t>	 (</a:t>
            </a:r>
            <a:r>
              <a:rPr lang="it-IT" sz="3600" b="1" dirty="0" err="1" smtClean="0">
                <a:solidFill>
                  <a:srgbClr val="002060"/>
                </a:solidFill>
                <a:latin typeface="Century Gothic" pitchFamily="34" charset="0"/>
              </a:rPr>
              <a:t>Circulation</a:t>
            </a:r>
            <a:r>
              <a:rPr lang="it-IT" sz="3600" b="1" dirty="0" smtClean="0">
                <a:solidFill>
                  <a:srgbClr val="002060"/>
                </a:solidFill>
                <a:latin typeface="Century Gothic" pitchFamily="34" charset="0"/>
              </a:rPr>
              <a:t>) – Attività Circolatoria</a:t>
            </a:r>
          </a:p>
          <a:p>
            <a:pPr defTabSz="812810">
              <a:spcBef>
                <a:spcPct val="20000"/>
              </a:spcBef>
              <a:defRPr/>
            </a:pPr>
            <a:endParaRPr lang="it-IT" sz="2311" b="1" dirty="0">
              <a:solidFill>
                <a:srgbClr val="002060"/>
              </a:solidFill>
              <a:latin typeface="Century Gothic" pitchFamily="34" charset="0"/>
            </a:endParaRPr>
          </a:p>
        </p:txBody>
      </p:sp>
      <p:pic>
        <p:nvPicPr>
          <p:cNvPr id="3" name="Immagine 2"/>
          <p:cNvPicPr>
            <a:picLocks noChangeAspect="1"/>
          </p:cNvPicPr>
          <p:nvPr/>
        </p:nvPicPr>
        <p:blipFill rotWithShape="1">
          <a:blip r:embed="rId6" cstate="print"/>
          <a:srcRect l="40793"/>
          <a:stretch/>
        </p:blipFill>
        <p:spPr>
          <a:xfrm>
            <a:off x="693458" y="2919708"/>
            <a:ext cx="2846355" cy="2525516"/>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7" cstate="print">
            <a:clrChange>
              <a:clrFrom>
                <a:srgbClr val="FFFFFF"/>
              </a:clrFrom>
              <a:clrTo>
                <a:srgbClr val="FFFFFF">
                  <a:alpha val="0"/>
                </a:srgbClr>
              </a:clrTo>
            </a:clrChange>
          </a:blip>
          <a:stretch>
            <a:fillRect/>
          </a:stretch>
        </p:blipFill>
        <p:spPr>
          <a:xfrm>
            <a:off x="6802012" y="1988840"/>
            <a:ext cx="1876425" cy="1552575"/>
          </a:xfrm>
          <a:prstGeom prst="rect">
            <a:avLst/>
          </a:prstGeom>
        </p:spPr>
      </p:pic>
    </p:spTree>
    <p:extLst>
      <p:ext uri="{BB962C8B-B14F-4D97-AF65-F5344CB8AC3E}">
        <p14:creationId xmlns:p14="http://schemas.microsoft.com/office/powerpoint/2010/main" val="3520809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306202" y="499475"/>
            <a:ext cx="7370254"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Valutazione: Schema ABCD (cenni)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795581" y="1188751"/>
            <a:ext cx="7744860" cy="4864540"/>
          </a:xfrm>
          <a:prstGeom prst="rect">
            <a:avLst/>
          </a:prstGeom>
        </p:spPr>
        <p:txBody>
          <a:bodyPr vert="horz" lIns="81280" tIns="40640" rIns="81280" bIns="40640" rtlCol="0">
            <a:normAutofit/>
          </a:bodyPr>
          <a:lstStyle/>
          <a:p>
            <a:pPr marL="304804" indent="-304804" algn="ctr" defTabSz="812810">
              <a:spcBef>
                <a:spcPct val="20000"/>
              </a:spcBef>
              <a:defRPr/>
            </a:pPr>
            <a:endParaRPr lang="it-IT" sz="889" b="1" dirty="0">
              <a:solidFill>
                <a:srgbClr val="002060"/>
              </a:solidFill>
              <a:latin typeface="Century Gothic" pitchFamily="34" charset="0"/>
            </a:endParaRPr>
          </a:p>
        </p:txBody>
      </p:sp>
      <p:sp>
        <p:nvSpPr>
          <p:cNvPr id="11" name="CasellaDiTesto 10"/>
          <p:cNvSpPr txBox="1"/>
          <p:nvPr/>
        </p:nvSpPr>
        <p:spPr>
          <a:xfrm>
            <a:off x="2843809" y="2226344"/>
            <a:ext cx="5832647" cy="4154984"/>
          </a:xfrm>
          <a:prstGeom prst="rect">
            <a:avLst/>
          </a:prstGeom>
          <a:noFill/>
        </p:spPr>
        <p:txBody>
          <a:bodyPr wrap="square" rtlCol="0">
            <a:spAutoFit/>
          </a:bodyPr>
          <a:lstStyle/>
          <a:p>
            <a:r>
              <a:rPr lang="it-IT" sz="2400" b="1" dirty="0" smtClean="0">
                <a:solidFill>
                  <a:schemeClr val="tx2">
                    <a:lumMod val="75000"/>
                  </a:schemeClr>
                </a:solidFill>
                <a:latin typeface="Century Gothic" panose="020B0502020202020204" pitchFamily="34" charset="0"/>
              </a:rPr>
              <a:t>Valuta lo stato neurologico.</a:t>
            </a:r>
          </a:p>
          <a:p>
            <a:endParaRPr lang="it-IT" sz="2400" b="1" dirty="0" smtClean="0">
              <a:solidFill>
                <a:schemeClr val="tx2">
                  <a:lumMod val="75000"/>
                </a:schemeClr>
              </a:solidFill>
              <a:latin typeface="Century Gothic" panose="020B0502020202020204" pitchFamily="34" charset="0"/>
            </a:endParaRP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Parla bene? Parla male (come/diverso dal solito)?</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Ha la bocca storta (come/diverso dal solito)? </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Alza in maniera uguale gli arti superiori (come/diverso dal solito)?</a:t>
            </a:r>
          </a:p>
        </p:txBody>
      </p:sp>
      <p:sp>
        <p:nvSpPr>
          <p:cNvPr id="14" name="Segnaposto contenuto 2"/>
          <p:cNvSpPr txBox="1">
            <a:spLocks/>
          </p:cNvSpPr>
          <p:nvPr/>
        </p:nvSpPr>
        <p:spPr>
          <a:xfrm>
            <a:off x="251520" y="1341151"/>
            <a:ext cx="8640959" cy="703602"/>
          </a:xfrm>
          <a:prstGeom prst="rect">
            <a:avLst/>
          </a:prstGeom>
        </p:spPr>
        <p:txBody>
          <a:bodyPr vert="horz" lIns="81280" tIns="40640" rIns="81280" bIns="40640" rtlCol="0">
            <a:normAutofit/>
          </a:bodyPr>
          <a:lstStyle/>
          <a:p>
            <a:pPr defTabSz="812810">
              <a:spcBef>
                <a:spcPct val="20000"/>
              </a:spcBef>
              <a:defRPr/>
            </a:pPr>
            <a:r>
              <a:rPr lang="it-IT" sz="3600" b="1" dirty="0" smtClean="0">
                <a:solidFill>
                  <a:srgbClr val="C00000"/>
                </a:solidFill>
                <a:latin typeface="Century Gothic" pitchFamily="34" charset="0"/>
              </a:rPr>
              <a:t>D</a:t>
            </a:r>
            <a:r>
              <a:rPr lang="it-IT" sz="3600" b="1" dirty="0" smtClean="0">
                <a:solidFill>
                  <a:srgbClr val="002060"/>
                </a:solidFill>
                <a:latin typeface="Century Gothic" pitchFamily="34" charset="0"/>
              </a:rPr>
              <a:t>	 (</a:t>
            </a:r>
            <a:r>
              <a:rPr lang="it-IT" sz="3600" b="1" dirty="0" err="1" smtClean="0">
                <a:solidFill>
                  <a:srgbClr val="002060"/>
                </a:solidFill>
                <a:latin typeface="Century Gothic" pitchFamily="34" charset="0"/>
              </a:rPr>
              <a:t>Disabitliy</a:t>
            </a:r>
            <a:r>
              <a:rPr lang="it-IT" sz="3600" b="1" dirty="0" smtClean="0">
                <a:solidFill>
                  <a:srgbClr val="002060"/>
                </a:solidFill>
                <a:latin typeface="Century Gothic" pitchFamily="34" charset="0"/>
              </a:rPr>
              <a:t>) – Stato Neurologico</a:t>
            </a:r>
          </a:p>
          <a:p>
            <a:pPr defTabSz="812810">
              <a:spcBef>
                <a:spcPct val="20000"/>
              </a:spcBef>
              <a:defRPr/>
            </a:pPr>
            <a:endParaRPr lang="it-IT" sz="2311" b="1" dirty="0">
              <a:solidFill>
                <a:srgbClr val="002060"/>
              </a:solidFill>
              <a:latin typeface="Century Gothic" pitchFamily="34" charset="0"/>
            </a:endParaRPr>
          </a:p>
        </p:txBody>
      </p:sp>
      <p:pic>
        <p:nvPicPr>
          <p:cNvPr id="5" name="Immagine 4"/>
          <p:cNvPicPr>
            <a:picLocks noChangeAspect="1"/>
          </p:cNvPicPr>
          <p:nvPr/>
        </p:nvPicPr>
        <p:blipFill rotWithShape="1">
          <a:blip r:embed="rId6" cstate="print">
            <a:clrChange>
              <a:clrFrom>
                <a:srgbClr val="FFFFFF"/>
              </a:clrFrom>
              <a:clrTo>
                <a:srgbClr val="FFFFFF">
                  <a:alpha val="0"/>
                </a:srgbClr>
              </a:clrTo>
            </a:clrChange>
          </a:blip>
          <a:srcRect l="16355" r="14435"/>
          <a:stretch/>
        </p:blipFill>
        <p:spPr>
          <a:xfrm>
            <a:off x="393136" y="3104660"/>
            <a:ext cx="2450673" cy="2206833"/>
          </a:xfrm>
          <a:prstGeom prst="rect">
            <a:avLst/>
          </a:prstGeom>
        </p:spPr>
      </p:pic>
    </p:spTree>
    <p:extLst>
      <p:ext uri="{BB962C8B-B14F-4D97-AF65-F5344CB8AC3E}">
        <p14:creationId xmlns:p14="http://schemas.microsoft.com/office/powerpoint/2010/main" val="160913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306202" y="499475"/>
            <a:ext cx="7370254"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Valutazione: Schema ABCD (cenni)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795581" y="1188751"/>
            <a:ext cx="7744860" cy="4864540"/>
          </a:xfrm>
          <a:prstGeom prst="rect">
            <a:avLst/>
          </a:prstGeom>
        </p:spPr>
        <p:txBody>
          <a:bodyPr vert="horz" lIns="81280" tIns="40640" rIns="81280" bIns="40640" rtlCol="0">
            <a:normAutofit/>
          </a:bodyPr>
          <a:lstStyle/>
          <a:p>
            <a:pPr marL="304804" indent="-304804" algn="ctr" defTabSz="812810">
              <a:spcBef>
                <a:spcPct val="20000"/>
              </a:spcBef>
              <a:defRPr/>
            </a:pPr>
            <a:endParaRPr lang="it-IT" sz="889" b="1" dirty="0">
              <a:solidFill>
                <a:srgbClr val="002060"/>
              </a:solidFill>
              <a:latin typeface="Century Gothic" pitchFamily="34" charset="0"/>
            </a:endParaRPr>
          </a:p>
        </p:txBody>
      </p:sp>
      <p:sp>
        <p:nvSpPr>
          <p:cNvPr id="11" name="CasellaDiTesto 10"/>
          <p:cNvSpPr txBox="1"/>
          <p:nvPr/>
        </p:nvSpPr>
        <p:spPr>
          <a:xfrm>
            <a:off x="3779912" y="1988840"/>
            <a:ext cx="4523121" cy="3785652"/>
          </a:xfrm>
          <a:prstGeom prst="rect">
            <a:avLst/>
          </a:prstGeom>
          <a:noFill/>
        </p:spPr>
        <p:txBody>
          <a:bodyPr wrap="square" rtlCol="0">
            <a:spAutoFit/>
          </a:bodyPr>
          <a:lstStyle/>
          <a:p>
            <a:endParaRPr lang="it-IT" sz="2400" b="1" dirty="0" smtClean="0">
              <a:solidFill>
                <a:schemeClr val="tx2">
                  <a:lumMod val="75000"/>
                </a:schemeClr>
              </a:solidFill>
              <a:latin typeface="Century Gothic" panose="020B0502020202020204" pitchFamily="34" charset="0"/>
            </a:endParaRP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Ha dolore? Dove?</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Soffre di qualche malattia? Quale?</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Assume farmaci? Quali?</a:t>
            </a:r>
          </a:p>
          <a:p>
            <a:pPr marL="342900" indent="-342900">
              <a:lnSpc>
                <a:spcPct val="150000"/>
              </a:lnSpc>
              <a:buFont typeface="Wingdings" panose="05000000000000000000" pitchFamily="2" charset="2"/>
              <a:buChar char="Ø"/>
            </a:pPr>
            <a:r>
              <a:rPr lang="it-IT" sz="2400" b="1" dirty="0" smtClean="0">
                <a:solidFill>
                  <a:schemeClr val="tx2">
                    <a:lumMod val="75000"/>
                  </a:schemeClr>
                </a:solidFill>
                <a:latin typeface="Century Gothic" panose="020B0502020202020204" pitchFamily="34" charset="0"/>
              </a:rPr>
              <a:t>Ha allergia a qualche farmaco?</a:t>
            </a:r>
          </a:p>
        </p:txBody>
      </p:sp>
      <p:sp>
        <p:nvSpPr>
          <p:cNvPr id="15" name="Segnaposto contenuto 2"/>
          <p:cNvSpPr txBox="1">
            <a:spLocks/>
          </p:cNvSpPr>
          <p:nvPr/>
        </p:nvSpPr>
        <p:spPr>
          <a:xfrm>
            <a:off x="323528" y="1196752"/>
            <a:ext cx="8640959" cy="790013"/>
          </a:xfrm>
          <a:prstGeom prst="rect">
            <a:avLst/>
          </a:prstGeom>
        </p:spPr>
        <p:txBody>
          <a:bodyPr vert="horz" lIns="81280" tIns="40640" rIns="81280" bIns="40640" rtlCol="0">
            <a:normAutofit fontScale="70000" lnSpcReduction="20000"/>
          </a:bodyPr>
          <a:lstStyle/>
          <a:p>
            <a:pPr algn="ctr" defTabSz="812810">
              <a:spcBef>
                <a:spcPct val="20000"/>
              </a:spcBef>
              <a:defRPr/>
            </a:pPr>
            <a:r>
              <a:rPr lang="it-IT" sz="3600" b="1" dirty="0" smtClean="0">
                <a:solidFill>
                  <a:srgbClr val="C00000"/>
                </a:solidFill>
                <a:effectLst>
                  <a:outerShdw blurRad="38100" dist="38100" dir="2700000" algn="tl">
                    <a:srgbClr val="000000">
                      <a:alpha val="43137"/>
                    </a:srgbClr>
                  </a:outerShdw>
                </a:effectLst>
                <a:latin typeface="Century Gothic" pitchFamily="34" charset="0"/>
              </a:rPr>
              <a:t>RACCOLTA DATI  utili da comunicare </a:t>
            </a:r>
          </a:p>
          <a:p>
            <a:pPr algn="ctr" defTabSz="812810">
              <a:spcBef>
                <a:spcPct val="20000"/>
              </a:spcBef>
              <a:defRPr/>
            </a:pPr>
            <a:r>
              <a:rPr lang="it-IT" sz="3600" b="1" dirty="0" smtClean="0">
                <a:solidFill>
                  <a:srgbClr val="C00000"/>
                </a:solidFill>
                <a:effectLst>
                  <a:outerShdw blurRad="38100" dist="38100" dir="2700000" algn="tl">
                    <a:srgbClr val="000000">
                      <a:alpha val="43137"/>
                    </a:srgbClr>
                  </a:outerShdw>
                </a:effectLst>
                <a:latin typeface="Century Gothic" pitchFamily="34" charset="0"/>
              </a:rPr>
              <a:t>al Sistema d’Emergenza</a:t>
            </a:r>
            <a:endParaRPr lang="it-IT" sz="3600" b="1" dirty="0">
              <a:solidFill>
                <a:srgbClr val="002060"/>
              </a:solidFill>
              <a:effectLst>
                <a:outerShdw blurRad="38100" dist="38100" dir="2700000" algn="tl">
                  <a:srgbClr val="000000">
                    <a:alpha val="43137"/>
                  </a:srgbClr>
                </a:outerShdw>
              </a:effectLst>
              <a:latin typeface="Century Gothic" pitchFamily="34" charset="0"/>
            </a:endParaRPr>
          </a:p>
          <a:p>
            <a:pPr algn="ctr" defTabSz="812810">
              <a:spcBef>
                <a:spcPct val="20000"/>
              </a:spcBef>
              <a:defRPr/>
            </a:pPr>
            <a:endParaRPr lang="it-IT" sz="2311" b="1" dirty="0">
              <a:solidFill>
                <a:srgbClr val="002060"/>
              </a:solidFill>
              <a:effectLst>
                <a:outerShdw blurRad="38100" dist="38100" dir="2700000" algn="tl">
                  <a:srgbClr val="000000">
                    <a:alpha val="43137"/>
                  </a:srgbClr>
                </a:outerShdw>
              </a:effectLst>
              <a:latin typeface="Century Gothic" pitchFamily="34" charset="0"/>
            </a:endParaRPr>
          </a:p>
        </p:txBody>
      </p:sp>
      <p:pic>
        <p:nvPicPr>
          <p:cNvPr id="4" name="Immagine 3"/>
          <p:cNvPicPr>
            <a:picLocks noChangeAspect="1"/>
          </p:cNvPicPr>
          <p:nvPr/>
        </p:nvPicPr>
        <p:blipFill rotWithShape="1">
          <a:blip r:embed="rId6" cstate="print">
            <a:clrChange>
              <a:clrFrom>
                <a:srgbClr val="000000"/>
              </a:clrFrom>
              <a:clrTo>
                <a:srgbClr val="000000">
                  <a:alpha val="0"/>
                </a:srgbClr>
              </a:clrTo>
            </a:clrChange>
          </a:blip>
          <a:srcRect l="36497"/>
          <a:stretch/>
        </p:blipFill>
        <p:spPr>
          <a:xfrm>
            <a:off x="467544" y="2060848"/>
            <a:ext cx="3117728" cy="3273053"/>
          </a:xfrm>
          <a:prstGeom prst="rect">
            <a:avLst/>
          </a:prstGeom>
        </p:spPr>
      </p:pic>
    </p:spTree>
    <p:extLst>
      <p:ext uri="{BB962C8B-B14F-4D97-AF65-F5344CB8AC3E}">
        <p14:creationId xmlns:p14="http://schemas.microsoft.com/office/powerpoint/2010/main" val="3312232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2234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Segnaposto contenuto 2"/>
          <p:cNvSpPr txBox="1">
            <a:spLocks/>
          </p:cNvSpPr>
          <p:nvPr/>
        </p:nvSpPr>
        <p:spPr>
          <a:xfrm>
            <a:off x="4736699" y="2034771"/>
            <a:ext cx="4179771" cy="41987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it-IT" sz="2400" b="1" dirty="0" smtClean="0">
                <a:solidFill>
                  <a:srgbClr val="002060"/>
                </a:solidFill>
                <a:latin typeface="Century Gothic" pitchFamily="34" charset="0"/>
              </a:rPr>
              <a:t>   Persona </a:t>
            </a:r>
            <a:r>
              <a:rPr lang="it-IT" sz="2400" b="1" dirty="0">
                <a:solidFill>
                  <a:srgbClr val="002060"/>
                </a:solidFill>
                <a:latin typeface="Century Gothic" pitchFamily="34" charset="0"/>
              </a:rPr>
              <a:t>che </a:t>
            </a:r>
            <a:r>
              <a:rPr lang="it-IT" sz="2400" b="1" dirty="0" smtClean="0">
                <a:solidFill>
                  <a:srgbClr val="002060"/>
                </a:solidFill>
                <a:latin typeface="Century Gothic" pitchFamily="34" charset="0"/>
              </a:rPr>
              <a:t>presenta una compromissione patologica della </a:t>
            </a:r>
            <a:r>
              <a:rPr lang="it-IT" sz="2400" b="1" dirty="0">
                <a:solidFill>
                  <a:srgbClr val="002060"/>
                </a:solidFill>
                <a:latin typeface="Century Gothic" pitchFamily="34" charset="0"/>
              </a:rPr>
              <a:t>funzionalità renale </a:t>
            </a:r>
            <a:r>
              <a:rPr lang="it-IT" sz="2400" b="1" dirty="0" smtClean="0">
                <a:solidFill>
                  <a:srgbClr val="002060"/>
                </a:solidFill>
                <a:latin typeface="Century Gothic" pitchFamily="34" charset="0"/>
              </a:rPr>
              <a:t>(purificare </a:t>
            </a:r>
            <a:r>
              <a:rPr lang="it-IT" sz="2400" b="1" dirty="0">
                <a:solidFill>
                  <a:srgbClr val="002060"/>
                </a:solidFill>
                <a:latin typeface="Century Gothic" pitchFamily="34" charset="0"/>
              </a:rPr>
              <a:t>il sangue</a:t>
            </a:r>
            <a:r>
              <a:rPr lang="it-IT" sz="2400" b="1" dirty="0" smtClean="0">
                <a:solidFill>
                  <a:srgbClr val="002060"/>
                </a:solidFill>
                <a:latin typeface="Century Gothic" pitchFamily="34" charset="0"/>
              </a:rPr>
              <a:t>) tale per cui necessita di sostituirla </a:t>
            </a:r>
            <a:r>
              <a:rPr lang="it-IT" sz="2400" b="1" dirty="0">
                <a:solidFill>
                  <a:srgbClr val="002060"/>
                </a:solidFill>
                <a:latin typeface="Century Gothic" pitchFamily="34" charset="0"/>
              </a:rPr>
              <a:t>tramite una tecnica definita “emodialisi”. </a:t>
            </a:r>
          </a:p>
        </p:txBody>
      </p:sp>
      <p:sp>
        <p:nvSpPr>
          <p:cNvPr id="9"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dializzata</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Definizione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3" name="Immagine 2"/>
          <p:cNvPicPr>
            <a:picLocks noChangeAspect="1"/>
          </p:cNvPicPr>
          <p:nvPr/>
        </p:nvPicPr>
        <p:blipFill>
          <a:blip r:embed="rId6" cstate="print"/>
          <a:stretch>
            <a:fillRect/>
          </a:stretch>
        </p:blipFill>
        <p:spPr>
          <a:xfrm>
            <a:off x="489611" y="2408593"/>
            <a:ext cx="4241455" cy="2544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6532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6" name="Titolo 1"/>
          <p:cNvSpPr txBox="1">
            <a:spLocks/>
          </p:cNvSpPr>
          <p:nvPr/>
        </p:nvSpPr>
        <p:spPr>
          <a:xfrm>
            <a:off x="1187624" y="499475"/>
            <a:ext cx="3150092" cy="481256"/>
          </a:xfrm>
          <a:prstGeom prst="rect">
            <a:avLst/>
          </a:prstGeom>
        </p:spPr>
        <p:txBody>
          <a:bodyPr vert="horz" lIns="81280" tIns="40640" rIns="81280" bIns="40640" rtlCol="0" anchor="ctr">
            <a:noAutofit/>
          </a:bodyPr>
          <a:lstStyle/>
          <a:p>
            <a:pPr algn="ctr" defTabSz="812810">
              <a:spcBef>
                <a:spcPct val="0"/>
              </a:spcBef>
              <a:defRPr/>
            </a:pPr>
            <a:r>
              <a:rPr lang="it-IT" sz="3200" b="1" dirty="0" smtClean="0">
                <a:solidFill>
                  <a:srgbClr val="C00000"/>
                </a:solidFill>
                <a:effectLst>
                  <a:outerShdw blurRad="38100" dist="38100" dir="2700000" algn="tl">
                    <a:srgbClr val="000000">
                      <a:alpha val="43137"/>
                    </a:srgbClr>
                  </a:outerShdw>
                </a:effectLst>
                <a:latin typeface="Century Gothic" pitchFamily="34" charset="0"/>
                <a:ea typeface="+mj-ea"/>
                <a:cs typeface="+mj-cs"/>
              </a:rPr>
              <a:t>CONCLUSIONI</a:t>
            </a:r>
            <a:endParaRPr lang="it-IT" sz="3200" b="1" dirty="0">
              <a:solidFill>
                <a:srgbClr val="C00000"/>
              </a:solidFill>
              <a:effectLst>
                <a:outerShdw blurRad="38100" dist="38100" dir="2700000" algn="tl">
                  <a:srgbClr val="000000">
                    <a:alpha val="43137"/>
                  </a:srgbClr>
                </a:outerShdw>
              </a:effectLst>
              <a:latin typeface="Century Gothic" pitchFamily="34" charset="0"/>
              <a:ea typeface="+mj-ea"/>
              <a:cs typeface="+mj-cs"/>
            </a:endParaRPr>
          </a:p>
        </p:txBody>
      </p:sp>
      <p:sp>
        <p:nvSpPr>
          <p:cNvPr id="7" name="Segnaposto contenuto 2"/>
          <p:cNvSpPr txBox="1">
            <a:spLocks/>
          </p:cNvSpPr>
          <p:nvPr/>
        </p:nvSpPr>
        <p:spPr>
          <a:xfrm>
            <a:off x="653101" y="1480203"/>
            <a:ext cx="8064895" cy="4864540"/>
          </a:xfrm>
          <a:prstGeom prst="rect">
            <a:avLst/>
          </a:prstGeom>
        </p:spPr>
        <p:txBody>
          <a:bodyPr vert="horz" lIns="81280" tIns="40640" rIns="81280" bIns="40640" rtlCol="0">
            <a:normAutofit fontScale="92500"/>
          </a:bodyPr>
          <a:lstStyle/>
          <a:p>
            <a:pPr algn="ctr" defTabSz="812810">
              <a:spcBef>
                <a:spcPct val="20000"/>
              </a:spcBef>
              <a:defRPr/>
            </a:pPr>
            <a:r>
              <a:rPr lang="it-IT" sz="2600" b="1" dirty="0" smtClean="0">
                <a:solidFill>
                  <a:srgbClr val="002060"/>
                </a:solidFill>
                <a:latin typeface="Century Gothic" pitchFamily="34" charset="0"/>
              </a:rPr>
              <a:t>È importante avere lo schema  ordinato</a:t>
            </a:r>
          </a:p>
          <a:p>
            <a:pPr algn="ctr" defTabSz="812810">
              <a:spcBef>
                <a:spcPct val="20000"/>
              </a:spcBef>
              <a:defRPr/>
            </a:pPr>
            <a:endParaRPr lang="it-IT" sz="2400" b="1" dirty="0" smtClean="0">
              <a:solidFill>
                <a:srgbClr val="002060"/>
              </a:solidFill>
              <a:latin typeface="Century Gothic" pitchFamily="34" charset="0"/>
            </a:endParaRPr>
          </a:p>
          <a:p>
            <a:pPr defTabSz="812810">
              <a:spcBef>
                <a:spcPct val="20000"/>
              </a:spcBef>
              <a:defRPr/>
            </a:pPr>
            <a:r>
              <a:rPr lang="it-IT" sz="3200" b="1" dirty="0" smtClean="0">
                <a:solidFill>
                  <a:srgbClr val="C00000"/>
                </a:solidFill>
                <a:latin typeface="Century Gothic" pitchFamily="34" charset="0"/>
              </a:rPr>
              <a:t>A</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Airways</a:t>
            </a:r>
            <a:r>
              <a:rPr lang="it-IT" sz="3200" b="1" dirty="0" smtClean="0">
                <a:solidFill>
                  <a:srgbClr val="002060"/>
                </a:solidFill>
                <a:latin typeface="Century Gothic" pitchFamily="34" charset="0"/>
              </a:rPr>
              <a:t>) – Vie Aeree/Coscienza</a:t>
            </a:r>
          </a:p>
          <a:p>
            <a:pPr defTabSz="812810">
              <a:spcBef>
                <a:spcPct val="20000"/>
              </a:spcBef>
              <a:defRPr/>
            </a:pPr>
            <a:r>
              <a:rPr lang="it-IT" sz="3200" b="1" dirty="0" smtClean="0">
                <a:solidFill>
                  <a:srgbClr val="C00000"/>
                </a:solidFill>
                <a:latin typeface="Century Gothic" pitchFamily="34" charset="0"/>
              </a:rPr>
              <a:t>B</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Breathing</a:t>
            </a:r>
            <a:r>
              <a:rPr lang="it-IT" sz="3200" b="1" dirty="0" smtClean="0">
                <a:solidFill>
                  <a:srgbClr val="002060"/>
                </a:solidFill>
                <a:latin typeface="Century Gothic" pitchFamily="34" charset="0"/>
              </a:rPr>
              <a:t>) – Attività Respiratoria</a:t>
            </a:r>
          </a:p>
          <a:p>
            <a:pPr defTabSz="812810">
              <a:spcBef>
                <a:spcPct val="20000"/>
              </a:spcBef>
              <a:defRPr/>
            </a:pPr>
            <a:r>
              <a:rPr lang="it-IT" sz="3200" b="1" dirty="0" smtClean="0">
                <a:solidFill>
                  <a:srgbClr val="C00000"/>
                </a:solidFill>
                <a:latin typeface="Century Gothic" pitchFamily="34" charset="0"/>
              </a:rPr>
              <a:t>C</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Circulation</a:t>
            </a:r>
            <a:r>
              <a:rPr lang="it-IT" sz="3200" b="1" dirty="0" smtClean="0">
                <a:solidFill>
                  <a:srgbClr val="002060"/>
                </a:solidFill>
                <a:latin typeface="Century Gothic" pitchFamily="34" charset="0"/>
              </a:rPr>
              <a:t>) – Attività Circolatoria</a:t>
            </a:r>
          </a:p>
          <a:p>
            <a:pPr defTabSz="812810">
              <a:spcBef>
                <a:spcPct val="20000"/>
              </a:spcBef>
              <a:defRPr/>
            </a:pPr>
            <a:r>
              <a:rPr lang="it-IT" sz="3200" b="1" dirty="0" smtClean="0">
                <a:solidFill>
                  <a:srgbClr val="C00000"/>
                </a:solidFill>
                <a:latin typeface="Century Gothic" pitchFamily="34" charset="0"/>
              </a:rPr>
              <a:t>D</a:t>
            </a:r>
            <a:r>
              <a:rPr lang="it-IT" sz="3200" b="1" dirty="0" smtClean="0">
                <a:solidFill>
                  <a:srgbClr val="002060"/>
                </a:solidFill>
                <a:latin typeface="Century Gothic" pitchFamily="34" charset="0"/>
              </a:rPr>
              <a:t>	(</a:t>
            </a:r>
            <a:r>
              <a:rPr lang="it-IT" sz="3200" b="1" dirty="0" err="1" smtClean="0">
                <a:solidFill>
                  <a:srgbClr val="002060"/>
                </a:solidFill>
                <a:latin typeface="Century Gothic" pitchFamily="34" charset="0"/>
              </a:rPr>
              <a:t>Disabitliy</a:t>
            </a:r>
            <a:r>
              <a:rPr lang="it-IT" sz="3200" b="1" dirty="0" smtClean="0">
                <a:solidFill>
                  <a:srgbClr val="002060"/>
                </a:solidFill>
                <a:latin typeface="Century Gothic" pitchFamily="34" charset="0"/>
              </a:rPr>
              <a:t>) – Stato Neurologico</a:t>
            </a:r>
          </a:p>
          <a:p>
            <a:pPr defTabSz="812810">
              <a:spcBef>
                <a:spcPct val="20000"/>
              </a:spcBef>
              <a:defRPr/>
            </a:pPr>
            <a:endParaRPr lang="it-IT" sz="3200" b="1" dirty="0" smtClean="0">
              <a:solidFill>
                <a:srgbClr val="002060"/>
              </a:solidFill>
              <a:latin typeface="Century Gothic" pitchFamily="34" charset="0"/>
            </a:endParaRPr>
          </a:p>
          <a:p>
            <a:pPr algn="ctr" defTabSz="812810">
              <a:spcBef>
                <a:spcPct val="20000"/>
              </a:spcBef>
              <a:defRPr/>
            </a:pPr>
            <a:r>
              <a:rPr lang="it-IT" sz="2600" b="1" dirty="0">
                <a:solidFill>
                  <a:srgbClr val="002060"/>
                </a:solidFill>
                <a:latin typeface="Century Gothic" pitchFamily="34" charset="0"/>
              </a:rPr>
              <a:t>p</a:t>
            </a:r>
            <a:r>
              <a:rPr lang="it-IT" sz="2600" b="1" dirty="0" smtClean="0">
                <a:solidFill>
                  <a:srgbClr val="002060"/>
                </a:solidFill>
                <a:latin typeface="Century Gothic" pitchFamily="34" charset="0"/>
              </a:rPr>
              <a:t>erché permette una rapida ed efficace valutazione della persona trasportata, da comunicare al Sistema d’Emergenza, in caso di necessità </a:t>
            </a:r>
            <a:endParaRPr lang="it-IT" sz="2600" b="1" dirty="0">
              <a:solidFill>
                <a:srgbClr val="002060"/>
              </a:solidFill>
              <a:latin typeface="Century Gothic" pitchFamily="34" charset="0"/>
            </a:endParaRPr>
          </a:p>
        </p:txBody>
      </p:sp>
    </p:spTree>
    <p:extLst>
      <p:ext uri="{BB962C8B-B14F-4D97-AF65-F5344CB8AC3E}">
        <p14:creationId xmlns:p14="http://schemas.microsoft.com/office/powerpoint/2010/main" val="4261767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10" name="Segnaposto contenuto 2"/>
          <p:cNvSpPr txBox="1">
            <a:spLocks/>
          </p:cNvSpPr>
          <p:nvPr/>
        </p:nvSpPr>
        <p:spPr>
          <a:xfrm>
            <a:off x="351660" y="1700808"/>
            <a:ext cx="8355335" cy="367240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2"/>
              <a:buNone/>
            </a:pPr>
            <a:r>
              <a:rPr lang="it-IT" sz="2800" b="1" dirty="0">
                <a:solidFill>
                  <a:srgbClr val="002060"/>
                </a:solidFill>
                <a:latin typeface="Century Gothic" pitchFamily="34" charset="0"/>
              </a:rPr>
              <a:t>    E’ una tecnica di sostituzione parziale della funzione renale. Durante il trattamento il sangue viene pompato fuori dal corpo attraverso una macchina detta dializzatore, che si comporta come un rene artificiale. 	Questo dispositivo rimuove i liquidi in </a:t>
            </a:r>
            <a:r>
              <a:rPr lang="it-IT" sz="2800" b="1" dirty="0" smtClean="0">
                <a:solidFill>
                  <a:srgbClr val="002060"/>
                </a:solidFill>
                <a:latin typeface="Century Gothic" pitchFamily="34" charset="0"/>
              </a:rPr>
              <a:t>eccesso, </a:t>
            </a:r>
            <a:r>
              <a:rPr lang="it-IT" sz="2800" b="1" dirty="0">
                <a:solidFill>
                  <a:srgbClr val="002060"/>
                </a:solidFill>
                <a:latin typeface="Century Gothic" pitchFamily="34" charset="0"/>
              </a:rPr>
              <a:t>le scorie e riporta il sangue pulito al corpo.</a:t>
            </a:r>
          </a:p>
        </p:txBody>
      </p:sp>
      <p:sp>
        <p:nvSpPr>
          <p:cNvPr id="7" name="Titolo 1"/>
          <p:cNvSpPr txBox="1">
            <a:spLocks/>
          </p:cNvSpPr>
          <p:nvPr/>
        </p:nvSpPr>
        <p:spPr>
          <a:xfrm>
            <a:off x="1306202" y="558607"/>
            <a:ext cx="1969654" cy="494129"/>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Emodialisi</a:t>
            </a:r>
          </a:p>
        </p:txBody>
      </p:sp>
    </p:spTree>
    <p:extLst>
      <p:ext uri="{BB962C8B-B14F-4D97-AF65-F5344CB8AC3E}">
        <p14:creationId xmlns:p14="http://schemas.microsoft.com/office/powerpoint/2010/main" val="264503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dializzata</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Caratteristiche/Problematiche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
        <p:nvSpPr>
          <p:cNvPr id="11" name="Segnaposto contenuto 2"/>
          <p:cNvSpPr txBox="1">
            <a:spLocks/>
          </p:cNvSpPr>
          <p:nvPr/>
        </p:nvSpPr>
        <p:spPr>
          <a:xfrm>
            <a:off x="305157" y="2159615"/>
            <a:ext cx="8429625" cy="316835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it-IT" sz="1000" b="1" dirty="0">
              <a:solidFill>
                <a:srgbClr val="002060"/>
              </a:solidFill>
              <a:latin typeface="Century Gothic" pitchFamily="34" charset="0"/>
            </a:endParaRPr>
          </a:p>
          <a:p>
            <a:pPr algn="just">
              <a:buClr>
                <a:schemeClr val="tx2">
                  <a:lumMod val="75000"/>
                </a:schemeClr>
              </a:buClr>
              <a:buFont typeface="Wingdings" pitchFamily="2" charset="2"/>
              <a:buChar char="§"/>
            </a:pPr>
            <a:r>
              <a:rPr lang="it-IT" sz="2400" b="1" dirty="0">
                <a:solidFill>
                  <a:srgbClr val="002060"/>
                </a:solidFill>
                <a:latin typeface="Century Gothic" pitchFamily="34" charset="0"/>
              </a:rPr>
              <a:t>Prima della seduta di emodialisi è possibile avere una persona con difficoltà respiratoria e malessere </a:t>
            </a:r>
            <a:r>
              <a:rPr lang="it-IT" sz="2400" b="1" dirty="0" smtClean="0">
                <a:solidFill>
                  <a:srgbClr val="002060"/>
                </a:solidFill>
                <a:latin typeface="Century Gothic" pitchFamily="34" charset="0"/>
              </a:rPr>
              <a:t>generalizzato.</a:t>
            </a:r>
            <a:endParaRPr lang="it-IT" sz="2400" b="1" dirty="0">
              <a:solidFill>
                <a:srgbClr val="002060"/>
              </a:solidFill>
              <a:latin typeface="Century Gothic" pitchFamily="34" charset="0"/>
            </a:endParaRPr>
          </a:p>
          <a:p>
            <a:pPr algn="just">
              <a:buFont typeface="Wingdings" pitchFamily="2" charset="2"/>
              <a:buChar char="§"/>
            </a:pPr>
            <a:endParaRPr lang="it-IT" sz="2400" b="1" dirty="0">
              <a:solidFill>
                <a:srgbClr val="002060"/>
              </a:solidFill>
              <a:latin typeface="Century Gothic" pitchFamily="34" charset="0"/>
            </a:endParaRPr>
          </a:p>
          <a:p>
            <a:pPr algn="just">
              <a:buClr>
                <a:schemeClr val="tx2">
                  <a:lumMod val="75000"/>
                </a:schemeClr>
              </a:buClr>
              <a:buFont typeface="Wingdings" pitchFamily="2" charset="2"/>
              <a:buChar char="§"/>
            </a:pPr>
            <a:r>
              <a:rPr lang="it-IT" sz="2400" b="1" dirty="0">
                <a:solidFill>
                  <a:srgbClr val="002060"/>
                </a:solidFill>
                <a:latin typeface="Century Gothic" pitchFamily="34" charset="0"/>
              </a:rPr>
              <a:t>Dopo la seduta di emodialisi è possibile avere una persona con spossatezza, </a:t>
            </a:r>
            <a:r>
              <a:rPr lang="it-IT" sz="2400" b="1" dirty="0" smtClean="0">
                <a:solidFill>
                  <a:srgbClr val="002060"/>
                </a:solidFill>
                <a:latin typeface="Century Gothic" pitchFamily="34" charset="0"/>
              </a:rPr>
              <a:t>abbassamento della pressione arteriosa aumento del battito cardiaco.</a:t>
            </a:r>
            <a:endParaRPr lang="it-IT" sz="2600" b="1" dirty="0">
              <a:solidFill>
                <a:srgbClr val="002060"/>
              </a:solidFill>
              <a:latin typeface="Century Gothic" pitchFamily="34" charset="0"/>
            </a:endParaRPr>
          </a:p>
        </p:txBody>
      </p:sp>
    </p:spTree>
    <p:extLst>
      <p:ext uri="{BB962C8B-B14F-4D97-AF65-F5344CB8AC3E}">
        <p14:creationId xmlns:p14="http://schemas.microsoft.com/office/powerpoint/2010/main" val="963381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pic>
        <p:nvPicPr>
          <p:cNvPr id="6" name="Immagine 5"/>
          <p:cNvPicPr>
            <a:picLocks noChangeAspect="1"/>
          </p:cNvPicPr>
          <p:nvPr/>
        </p:nvPicPr>
        <p:blipFill rotWithShape="1">
          <a:blip r:embed="rId6" cstate="print">
            <a:clrChange>
              <a:clrFrom>
                <a:srgbClr val="FFFFFF"/>
              </a:clrFrom>
              <a:clrTo>
                <a:srgbClr val="FFFFFF">
                  <a:alpha val="0"/>
                </a:srgbClr>
              </a:clrTo>
            </a:clrChange>
          </a:blip>
          <a:srcRect l="8881" t="2739" r="7593"/>
          <a:stretch/>
        </p:blipFill>
        <p:spPr>
          <a:xfrm rot="16200000">
            <a:off x="3657048" y="1487940"/>
            <a:ext cx="2448269" cy="7082221"/>
          </a:xfrm>
          <a:prstGeom prst="rect">
            <a:avLst/>
          </a:prstGeom>
        </p:spPr>
      </p:pic>
      <p:sp>
        <p:nvSpPr>
          <p:cNvPr id="12" name="Segnaposto contenuto 2"/>
          <p:cNvSpPr txBox="1">
            <a:spLocks/>
          </p:cNvSpPr>
          <p:nvPr/>
        </p:nvSpPr>
        <p:spPr>
          <a:xfrm>
            <a:off x="683567" y="1958508"/>
            <a:ext cx="7992889" cy="172819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ctr"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it-IT" sz="1000" b="1" i="0" u="none" strike="noStrike" kern="1200" cap="none" spc="0" normalizeH="0" baseline="0" noProof="0" dirty="0">
              <a:ln>
                <a:noFill/>
              </a:ln>
              <a:solidFill>
                <a:srgbClr val="002060"/>
              </a:solidFill>
              <a:effectLst/>
              <a:uLnTx/>
              <a:uFillTx/>
              <a:latin typeface="Century Gothic" pitchFamily="34" charset="0"/>
              <a:ea typeface="+mn-ea"/>
              <a:cs typeface="+mn-cs"/>
            </a:endParaRPr>
          </a:p>
          <a:p>
            <a:pPr marL="365760" marR="0" lvl="0" indent="-283464" algn="ctr"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it-IT" sz="2400" b="1" i="0" u="none" strike="noStrike" kern="1200" cap="none" spc="0" normalizeH="0" baseline="0" noProof="0" dirty="0">
                <a:ln>
                  <a:noFill/>
                </a:ln>
                <a:solidFill>
                  <a:srgbClr val="002060"/>
                </a:solidFill>
                <a:effectLst/>
                <a:uLnTx/>
                <a:uFillTx/>
                <a:latin typeface="Century Gothic" pitchFamily="34" charset="0"/>
                <a:ea typeface="+mn-ea"/>
                <a:cs typeface="+mn-cs"/>
              </a:rPr>
              <a:t>La persona dializzata è solitamente provvista di una fistola </a:t>
            </a:r>
            <a:r>
              <a:rPr kumimoji="0" lang="it-IT" sz="2400" b="1" i="0" u="none" strike="noStrike" kern="1200" cap="none" spc="0" normalizeH="0" baseline="0" noProof="0" dirty="0" err="1">
                <a:ln>
                  <a:noFill/>
                </a:ln>
                <a:solidFill>
                  <a:srgbClr val="002060"/>
                </a:solidFill>
                <a:effectLst/>
                <a:uLnTx/>
                <a:uFillTx/>
                <a:latin typeface="Century Gothic" pitchFamily="34" charset="0"/>
                <a:ea typeface="+mn-ea"/>
                <a:cs typeface="+mn-cs"/>
              </a:rPr>
              <a:t>artero</a:t>
            </a:r>
            <a:r>
              <a:rPr kumimoji="0" lang="it-IT" sz="2400" b="1" i="0" u="none" strike="noStrike" kern="1200" cap="none" spc="0" normalizeH="0" baseline="0" noProof="0" dirty="0">
                <a:ln>
                  <a:noFill/>
                </a:ln>
                <a:solidFill>
                  <a:srgbClr val="002060"/>
                </a:solidFill>
                <a:effectLst/>
                <a:uLnTx/>
                <a:uFillTx/>
                <a:latin typeface="Century Gothic" pitchFamily="34" charset="0"/>
                <a:ea typeface="+mn-ea"/>
                <a:cs typeface="+mn-cs"/>
              </a:rPr>
              <a:t>-venosa alla quale è doveroso prestare attenzione dopo la seduta di </a:t>
            </a:r>
            <a:r>
              <a:rPr kumimoji="0" lang="it-IT" sz="2400" b="1" i="0" u="none" strike="noStrike" kern="1200" cap="none" spc="0" normalizeH="0" baseline="0" noProof="0" dirty="0" smtClean="0">
                <a:ln>
                  <a:noFill/>
                </a:ln>
                <a:solidFill>
                  <a:srgbClr val="002060"/>
                </a:solidFill>
                <a:effectLst/>
                <a:uLnTx/>
                <a:uFillTx/>
                <a:latin typeface="Century Gothic" pitchFamily="34" charset="0"/>
                <a:ea typeface="+mn-ea"/>
                <a:cs typeface="+mn-cs"/>
              </a:rPr>
              <a:t>emodialisi.</a:t>
            </a:r>
            <a:endParaRPr kumimoji="0" lang="it-IT" sz="2400" b="1" i="0" u="none" strike="noStrike" kern="1200" cap="none" spc="0" normalizeH="0" baseline="0" noProof="0" dirty="0">
              <a:ln>
                <a:noFill/>
              </a:ln>
              <a:solidFill>
                <a:srgbClr val="002060"/>
              </a:solidFill>
              <a:effectLst/>
              <a:uLnTx/>
              <a:uFillTx/>
              <a:latin typeface="Century Gothic" pitchFamily="34" charset="0"/>
              <a:ea typeface="+mn-ea"/>
              <a:cs typeface="+mn-cs"/>
            </a:endParaRPr>
          </a:p>
          <a:p>
            <a:pPr marL="365760" marR="0" lvl="0" indent="-283464" algn="ctr"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it-IT" sz="2400" b="1" i="0" u="none" strike="noStrike" kern="1200" cap="none" spc="0" normalizeH="0" baseline="0" noProof="0" dirty="0">
              <a:ln>
                <a:noFill/>
              </a:ln>
              <a:solidFill>
                <a:srgbClr val="002060"/>
              </a:solidFill>
              <a:effectLst/>
              <a:uLnTx/>
              <a:uFillTx/>
              <a:latin typeface="Century Gothic" pitchFamily="34" charset="0"/>
              <a:ea typeface="+mn-ea"/>
              <a:cs typeface="+mn-cs"/>
            </a:endParaRPr>
          </a:p>
          <a:p>
            <a:pPr marL="365760" marR="0" lvl="0" indent="-283464" algn="ctr"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it-IT" sz="2600" b="1" i="0" u="none" strike="noStrike" kern="1200" cap="none" spc="0" normalizeH="0" baseline="0" noProof="0" dirty="0">
              <a:ln>
                <a:noFill/>
              </a:ln>
              <a:solidFill>
                <a:srgbClr val="002060"/>
              </a:solidFill>
              <a:effectLst/>
              <a:uLnTx/>
              <a:uFillTx/>
              <a:latin typeface="Century Gothic" pitchFamily="34" charset="0"/>
              <a:ea typeface="+mn-ea"/>
              <a:cs typeface="+mn-cs"/>
            </a:endParaRPr>
          </a:p>
        </p:txBody>
      </p:sp>
      <p:sp>
        <p:nvSpPr>
          <p:cNvPr id="8"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dializzata</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Caratteristiche/Problematiche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74019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Segnaposto contenuto 2"/>
          <p:cNvSpPr txBox="1">
            <a:spLocks/>
          </p:cNvSpPr>
          <p:nvPr/>
        </p:nvSpPr>
        <p:spPr>
          <a:xfrm>
            <a:off x="395536" y="2204864"/>
            <a:ext cx="8352928" cy="345638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buClr>
                <a:srgbClr val="FF9900"/>
              </a:buClr>
              <a:buFont typeface="Wingdings" panose="05000000000000000000" pitchFamily="2" charset="2"/>
              <a:buChar char="ü"/>
            </a:pPr>
            <a:r>
              <a:rPr lang="it-IT" sz="2400" b="1" dirty="0" smtClean="0">
                <a:solidFill>
                  <a:srgbClr val="002060"/>
                </a:solidFill>
                <a:latin typeface="Century Gothic" pitchFamily="34" charset="0"/>
              </a:rPr>
              <a:t> Sorvegliare durante il trasporto</a:t>
            </a:r>
          </a:p>
          <a:p>
            <a:pPr marL="82296" indent="0" algn="just">
              <a:buClr>
                <a:srgbClr val="FF9900"/>
              </a:buClr>
              <a:buNone/>
            </a:pPr>
            <a:endParaRPr lang="it-IT" sz="2400" b="1"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400" b="1" dirty="0">
                <a:solidFill>
                  <a:srgbClr val="002060"/>
                </a:solidFill>
                <a:latin typeface="Century Gothic" pitchFamily="34" charset="0"/>
              </a:rPr>
              <a:t>In caso di malore valutare la persona tramite lo schema ABCDE </a:t>
            </a:r>
          </a:p>
          <a:p>
            <a:pPr algn="just">
              <a:buClr>
                <a:srgbClr val="FF9900"/>
              </a:buClr>
              <a:buFont typeface="Wingdings" panose="05000000000000000000" pitchFamily="2" charset="2"/>
              <a:buChar char="ü"/>
            </a:pPr>
            <a:endParaRPr lang="it-IT" sz="2400" b="1" dirty="0">
              <a:solidFill>
                <a:srgbClr val="002060"/>
              </a:solidFill>
              <a:latin typeface="Century Gothic" pitchFamily="34" charset="0"/>
            </a:endParaRPr>
          </a:p>
          <a:p>
            <a:pPr algn="just">
              <a:buClr>
                <a:srgbClr val="FF9900"/>
              </a:buClr>
              <a:buFont typeface="Wingdings" panose="05000000000000000000" pitchFamily="2" charset="2"/>
              <a:buChar char="ü"/>
            </a:pPr>
            <a:r>
              <a:rPr lang="it-IT" sz="2400" b="1" dirty="0">
                <a:solidFill>
                  <a:srgbClr val="002060"/>
                </a:solidFill>
                <a:latin typeface="Century Gothic" pitchFamily="34" charset="0"/>
              </a:rPr>
              <a:t>Controllare la fistola </a:t>
            </a:r>
            <a:r>
              <a:rPr lang="it-IT" sz="2400" b="1" dirty="0" err="1">
                <a:solidFill>
                  <a:srgbClr val="002060"/>
                </a:solidFill>
                <a:latin typeface="Century Gothic" pitchFamily="34" charset="0"/>
              </a:rPr>
              <a:t>artero</a:t>
            </a:r>
            <a:r>
              <a:rPr lang="it-IT" sz="2400" b="1" dirty="0">
                <a:solidFill>
                  <a:srgbClr val="002060"/>
                </a:solidFill>
                <a:latin typeface="Century Gothic" pitchFamily="34" charset="0"/>
              </a:rPr>
              <a:t>-venosa nel caso che la stessa </a:t>
            </a:r>
            <a:r>
              <a:rPr lang="it-IT" sz="2400" b="1" dirty="0" smtClean="0">
                <a:solidFill>
                  <a:srgbClr val="002060"/>
                </a:solidFill>
                <a:latin typeface="Century Gothic" pitchFamily="34" charset="0"/>
              </a:rPr>
              <a:t>sanguini</a:t>
            </a:r>
            <a:endParaRPr lang="it-IT" sz="2400" b="1" dirty="0">
              <a:solidFill>
                <a:srgbClr val="002060"/>
              </a:solidFill>
              <a:latin typeface="Century Gothic" pitchFamily="34" charset="0"/>
            </a:endParaRPr>
          </a:p>
          <a:p>
            <a:pPr>
              <a:buClr>
                <a:srgbClr val="FF9900"/>
              </a:buClr>
              <a:buFont typeface="Wingdings" panose="05000000000000000000" pitchFamily="2" charset="2"/>
              <a:buChar char="ü"/>
            </a:pPr>
            <a:endParaRPr lang="it-IT" sz="2600" b="1" dirty="0">
              <a:solidFill>
                <a:srgbClr val="002060"/>
              </a:solidFill>
              <a:latin typeface="Century Gothic" pitchFamily="34" charset="0"/>
            </a:endParaRPr>
          </a:p>
        </p:txBody>
      </p:sp>
      <p:sp>
        <p:nvSpPr>
          <p:cNvPr id="7"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dializzata</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Raccomandazioni </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00408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7" name="Segnaposto contenuto 2"/>
          <p:cNvSpPr txBox="1">
            <a:spLocks/>
          </p:cNvSpPr>
          <p:nvPr/>
        </p:nvSpPr>
        <p:spPr bwMode="auto">
          <a:xfrm>
            <a:off x="693458" y="2311079"/>
            <a:ext cx="7488831" cy="23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anose="020B0604020202020204" pitchFamily="34" charset="0"/>
              <a:buNone/>
            </a:pPr>
            <a:r>
              <a:rPr lang="it-IT" sz="2400" b="1" dirty="0" smtClean="0">
                <a:solidFill>
                  <a:srgbClr val="002060"/>
                </a:solidFill>
                <a:latin typeface="Century Gothic" pitchFamily="34" charset="0"/>
              </a:rPr>
              <a:t>    </a:t>
            </a:r>
            <a:r>
              <a:rPr lang="it-IT" sz="2400" b="1" dirty="0">
                <a:solidFill>
                  <a:srgbClr val="002060"/>
                </a:solidFill>
                <a:latin typeface="Century Gothic" pitchFamily="34" charset="0"/>
              </a:rPr>
              <a:t>Si definisce non autosufficiente chi presenta una condizione di incapacità di provvedere a se stesso autonomamente. Si tratta di persone che hanno una riduzione parziale o totale delle capacità funzionali che </a:t>
            </a:r>
            <a:r>
              <a:rPr lang="it-IT" sz="2400" b="1" dirty="0" smtClean="0">
                <a:solidFill>
                  <a:srgbClr val="002060"/>
                </a:solidFill>
                <a:latin typeface="Century Gothic" pitchFamily="34" charset="0"/>
              </a:rPr>
              <a:t>influisce sulla qualità della vita.</a:t>
            </a:r>
            <a:endParaRPr lang="it-IT" sz="2400" b="1" dirty="0">
              <a:solidFill>
                <a:srgbClr val="002060"/>
              </a:solidFill>
              <a:latin typeface="Century Gothic" pitchFamily="34" charset="0"/>
            </a:endParaRPr>
          </a:p>
          <a:p>
            <a:endParaRPr lang="it-IT" sz="2600" b="1" dirty="0">
              <a:solidFill>
                <a:srgbClr val="002060"/>
              </a:solidFill>
              <a:latin typeface="Century Gothic" pitchFamily="34" charset="0"/>
            </a:endParaRPr>
          </a:p>
        </p:txBody>
      </p:sp>
      <p:sp>
        <p:nvSpPr>
          <p:cNvPr id="10"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anziana non autosufficiente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Definizione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4" name="Immagine 3"/>
          <p:cNvPicPr>
            <a:picLocks noChangeAspect="1"/>
          </p:cNvPicPr>
          <p:nvPr/>
        </p:nvPicPr>
        <p:blipFill rotWithShape="1">
          <a:blip r:embed="rId6" cstate="print">
            <a:clrChange>
              <a:clrFrom>
                <a:srgbClr val="FFFFFF"/>
              </a:clrFrom>
              <a:clrTo>
                <a:srgbClr val="FFFFFF">
                  <a:alpha val="0"/>
                </a:srgbClr>
              </a:clrTo>
            </a:clrChange>
          </a:blip>
          <a:srcRect l="6451" t="11592" r="6453" b="10988"/>
          <a:stretch/>
        </p:blipFill>
        <p:spPr>
          <a:xfrm>
            <a:off x="3660544" y="4922340"/>
            <a:ext cx="1847559" cy="1642275"/>
          </a:xfrm>
          <a:prstGeom prst="rect">
            <a:avLst/>
          </a:prstGeom>
        </p:spPr>
      </p:pic>
    </p:spTree>
    <p:extLst>
      <p:ext uri="{BB962C8B-B14F-4D97-AF65-F5344CB8AC3E}">
        <p14:creationId xmlns:p14="http://schemas.microsoft.com/office/powerpoint/2010/main" val="138402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3" name="Immagin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35039"/>
          <a:stretch>
            <a:fillRect/>
          </a:stretch>
        </p:blipFill>
        <p:spPr bwMode="auto">
          <a:xfrm>
            <a:off x="80714" y="6381328"/>
            <a:ext cx="1225488" cy="4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750" y="6371401"/>
            <a:ext cx="576064" cy="461938"/>
          </a:xfrm>
          <a:prstGeom prst="rect">
            <a:avLst/>
          </a:prstGeom>
        </p:spPr>
      </p:pic>
      <p:sp>
        <p:nvSpPr>
          <p:cNvPr id="2" name="Triangolo rettangolo 1"/>
          <p:cNvSpPr/>
          <p:nvPr/>
        </p:nvSpPr>
        <p:spPr>
          <a:xfrm rot="5400000">
            <a:off x="162737" y="-162734"/>
            <a:ext cx="980728" cy="1306202"/>
          </a:xfrm>
          <a:prstGeom prst="rtTriangle">
            <a:avLst/>
          </a:prstGeom>
          <a:gradFill>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gradFill>
          <a:effectLst/>
        </p:spPr>
        <p:style>
          <a:lnRef idx="1">
            <a:schemeClr val="accent3"/>
          </a:lnRef>
          <a:fillRef idx="3">
            <a:schemeClr val="accent3"/>
          </a:fillRef>
          <a:effectRef idx="2">
            <a:schemeClr val="accent3"/>
          </a:effectRef>
          <a:fontRef idx="minor">
            <a:schemeClr val="lt1"/>
          </a:fontRef>
        </p:style>
        <p:txBody>
          <a:bodyPr vert="vert270" rtlCol="0" anchor="ctr" anchorCtr="0">
            <a:noAutofit/>
          </a:bodyPr>
          <a:lstStyle/>
          <a:p>
            <a:pPr algn="ctr"/>
            <a:r>
              <a:rPr lang="it-IT" dirty="0">
                <a:solidFill>
                  <a:prstClr val="white"/>
                </a:solidFill>
              </a:rPr>
              <a:t>TSS</a:t>
            </a:r>
          </a:p>
        </p:txBody>
      </p:sp>
      <p:sp>
        <p:nvSpPr>
          <p:cNvPr id="8" name="Segnaposto contenuto 2"/>
          <p:cNvSpPr txBox="1">
            <a:spLocks/>
          </p:cNvSpPr>
          <p:nvPr/>
        </p:nvSpPr>
        <p:spPr bwMode="auto">
          <a:xfrm>
            <a:off x="683568" y="1911945"/>
            <a:ext cx="78898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t-IT" sz="1000" b="1" dirty="0">
              <a:solidFill>
                <a:srgbClr val="002060"/>
              </a:solidFill>
              <a:latin typeface="Century Gothic" pitchFamily="34" charset="0"/>
            </a:endParaRPr>
          </a:p>
          <a:p>
            <a:pPr algn="just">
              <a:buFont typeface="Wingdings" pitchFamily="2" charset="2"/>
              <a:buChar char="§"/>
            </a:pPr>
            <a:r>
              <a:rPr lang="it-IT" sz="2400" b="1" dirty="0">
                <a:solidFill>
                  <a:srgbClr val="002060"/>
                </a:solidFill>
                <a:latin typeface="Century Gothic" pitchFamily="34" charset="0"/>
              </a:rPr>
              <a:t>D</a:t>
            </a:r>
            <a:r>
              <a:rPr lang="it-IT" sz="2400" b="1" dirty="0" smtClean="0">
                <a:solidFill>
                  <a:srgbClr val="002060"/>
                </a:solidFill>
                <a:latin typeface="Century Gothic" pitchFamily="34" charset="0"/>
              </a:rPr>
              <a:t>eficit </a:t>
            </a:r>
            <a:r>
              <a:rPr lang="it-IT" sz="2400" b="1" dirty="0">
                <a:solidFill>
                  <a:srgbClr val="002060"/>
                </a:solidFill>
                <a:latin typeface="Century Gothic" pitchFamily="34" charset="0"/>
              </a:rPr>
              <a:t>motori, sensitivi e </a:t>
            </a:r>
            <a:r>
              <a:rPr lang="it-IT" sz="2400" b="1" dirty="0" smtClean="0">
                <a:solidFill>
                  <a:srgbClr val="002060"/>
                </a:solidFill>
                <a:latin typeface="Century Gothic" pitchFamily="34" charset="0"/>
              </a:rPr>
              <a:t>cognitivi che causano riduzione dell’autonomia della persona</a:t>
            </a:r>
            <a:endParaRPr lang="it-IT" sz="2400" b="1" dirty="0">
              <a:solidFill>
                <a:srgbClr val="002060"/>
              </a:solidFill>
              <a:latin typeface="Century Gothic" pitchFamily="34" charset="0"/>
            </a:endParaRPr>
          </a:p>
          <a:p>
            <a:pPr algn="just">
              <a:buFont typeface="Wingdings" pitchFamily="2" charset="2"/>
              <a:buChar char="§"/>
            </a:pPr>
            <a:endParaRPr lang="it-IT" sz="2400" b="1" dirty="0">
              <a:solidFill>
                <a:srgbClr val="002060"/>
              </a:solidFill>
              <a:latin typeface="Century Gothic" pitchFamily="34" charset="0"/>
            </a:endParaRPr>
          </a:p>
          <a:p>
            <a:pPr algn="just">
              <a:buFont typeface="Wingdings" pitchFamily="2" charset="2"/>
              <a:buChar char="§"/>
            </a:pPr>
            <a:r>
              <a:rPr lang="it-IT" sz="2400" b="1" dirty="0">
                <a:solidFill>
                  <a:srgbClr val="002060"/>
                </a:solidFill>
                <a:latin typeface="Century Gothic" pitchFamily="34" charset="0"/>
              </a:rPr>
              <a:t>Difficoltà ad assolvere le azioni più semplici per la cura della persona</a:t>
            </a:r>
          </a:p>
          <a:p>
            <a:pPr algn="just">
              <a:buFont typeface="Wingdings" pitchFamily="2" charset="2"/>
              <a:buChar char="§"/>
            </a:pPr>
            <a:endParaRPr lang="it-IT" sz="2400" b="1" dirty="0">
              <a:solidFill>
                <a:srgbClr val="002060"/>
              </a:solidFill>
              <a:latin typeface="Century Gothic" pitchFamily="34" charset="0"/>
            </a:endParaRPr>
          </a:p>
          <a:p>
            <a:pPr algn="just">
              <a:buFont typeface="Wingdings" pitchFamily="2" charset="2"/>
              <a:buChar char="§"/>
            </a:pPr>
            <a:r>
              <a:rPr lang="it-IT" sz="2400" b="1" dirty="0">
                <a:solidFill>
                  <a:srgbClr val="002060"/>
                </a:solidFill>
                <a:latin typeface="Century Gothic" pitchFamily="34" charset="0"/>
              </a:rPr>
              <a:t>Difficoltà di comunicazione dei bisogni percepiti</a:t>
            </a:r>
          </a:p>
          <a:p>
            <a:pPr algn="just">
              <a:buFont typeface="Wingdings" pitchFamily="2" charset="2"/>
              <a:buChar char="§"/>
            </a:pPr>
            <a:endParaRPr lang="it-IT" sz="2400" b="1" dirty="0">
              <a:solidFill>
                <a:srgbClr val="002060"/>
              </a:solidFill>
              <a:latin typeface="Century Gothic" pitchFamily="34" charset="0"/>
            </a:endParaRPr>
          </a:p>
          <a:p>
            <a:pPr algn="just">
              <a:buFont typeface="Wingdings" pitchFamily="2" charset="2"/>
              <a:buChar char="§"/>
            </a:pPr>
            <a:r>
              <a:rPr lang="it-IT" sz="2400" b="1" dirty="0" smtClean="0">
                <a:solidFill>
                  <a:srgbClr val="002060"/>
                </a:solidFill>
                <a:latin typeface="Century Gothic" pitchFamily="34" charset="0"/>
              </a:rPr>
              <a:t>Forte routine abitudinaria</a:t>
            </a:r>
          </a:p>
          <a:p>
            <a:pPr marL="0" indent="0" algn="just">
              <a:buNone/>
            </a:pPr>
            <a:endParaRPr lang="it-IT" sz="2400" b="1" dirty="0">
              <a:solidFill>
                <a:srgbClr val="002060"/>
              </a:solidFill>
              <a:latin typeface="Century Gothic" pitchFamily="34" charset="0"/>
            </a:endParaRPr>
          </a:p>
          <a:p>
            <a:pPr algn="just">
              <a:buFont typeface="Wingdings" pitchFamily="2" charset="2"/>
              <a:buChar char="§"/>
            </a:pPr>
            <a:r>
              <a:rPr lang="it-IT" sz="2400" b="1" dirty="0">
                <a:solidFill>
                  <a:srgbClr val="002060"/>
                </a:solidFill>
                <a:latin typeface="Century Gothic" pitchFamily="34" charset="0"/>
              </a:rPr>
              <a:t>Aumento della percezione della paura in generale.</a:t>
            </a:r>
          </a:p>
          <a:p>
            <a:pPr marL="0" indent="0" algn="just">
              <a:buNone/>
            </a:pPr>
            <a:endParaRPr lang="it-IT" sz="2400" b="1" dirty="0">
              <a:solidFill>
                <a:srgbClr val="002060"/>
              </a:solidFill>
              <a:latin typeface="Century Gothic" pitchFamily="34" charset="0"/>
            </a:endParaRPr>
          </a:p>
          <a:p>
            <a:pPr algn="just">
              <a:buFont typeface="Wingdings" pitchFamily="2" charset="2"/>
              <a:buChar char="§"/>
            </a:pPr>
            <a:endParaRPr lang="it-IT" sz="2400" b="1" dirty="0">
              <a:solidFill>
                <a:srgbClr val="002060"/>
              </a:solidFill>
              <a:latin typeface="Century Gothic" pitchFamily="34" charset="0"/>
            </a:endParaRPr>
          </a:p>
          <a:p>
            <a:endParaRPr lang="it-IT" sz="2600" b="1" dirty="0">
              <a:solidFill>
                <a:srgbClr val="002060"/>
              </a:solidFill>
              <a:latin typeface="Century Gothic" pitchFamily="34" charset="0"/>
            </a:endParaRPr>
          </a:p>
        </p:txBody>
      </p:sp>
      <p:sp>
        <p:nvSpPr>
          <p:cNvPr id="7" name="Titolo 1"/>
          <p:cNvSpPr txBox="1">
            <a:spLocks/>
          </p:cNvSpPr>
          <p:nvPr/>
        </p:nvSpPr>
        <p:spPr>
          <a:xfrm>
            <a:off x="1306202" y="378587"/>
            <a:ext cx="6650174" cy="1656184"/>
          </a:xfrm>
          <a:prstGeom prst="rect">
            <a:avLst/>
          </a:prstGeom>
        </p:spPr>
        <p:txBody>
          <a:bodyPr vert="horz" lIns="91440" tIns="45720" rIns="91440" bIns="45720" rtlCol="0" anchor="ctr">
            <a:noAutofit/>
          </a:bodyPr>
          <a:lstStyle/>
          <a:p>
            <a:pP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Persona anziana non autosufficiente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spcBef>
                <a:spcPct val="0"/>
              </a:spcBef>
              <a:defRPr/>
            </a:pPr>
            <a:endParaRPr lang="it-IT" sz="2600" b="1" dirty="0">
              <a:solidFill>
                <a:srgbClr val="C00000"/>
              </a:solidFill>
              <a:effectLst>
                <a:outerShdw blurRad="38100" dist="38100" dir="2700000" algn="tl">
                  <a:srgbClr val="000000">
                    <a:alpha val="43137"/>
                  </a:srgbClr>
                </a:outerShdw>
              </a:effectLst>
              <a:latin typeface="Century Gothic" pitchFamily="34" charset="0"/>
            </a:endParaRPr>
          </a:p>
          <a:p>
            <a:pPr algn="ctr">
              <a:spcBef>
                <a:spcPct val="0"/>
              </a:spcBef>
              <a:defRPr/>
            </a:pPr>
            <a:r>
              <a:rPr lang="it-IT" sz="2600" b="1" dirty="0" smtClean="0">
                <a:solidFill>
                  <a:srgbClr val="C00000"/>
                </a:solidFill>
                <a:effectLst>
                  <a:outerShdw blurRad="38100" dist="38100" dir="2700000" algn="tl">
                    <a:srgbClr val="000000">
                      <a:alpha val="43137"/>
                    </a:srgbClr>
                  </a:outerShdw>
                </a:effectLst>
                <a:latin typeface="Century Gothic" pitchFamily="34" charset="0"/>
              </a:rPr>
              <a:t>Caratteristiche/Problematiche</a:t>
            </a:r>
            <a:endParaRPr lang="it-IT" sz="2600" b="1" dirty="0">
              <a:solidFill>
                <a:srgbClr val="C00000"/>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542407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2385</TotalTime>
  <Words>1830</Words>
  <Application>Microsoft Office PowerPoint</Application>
  <PresentationFormat>Presentazione su schermo (4:3)</PresentationFormat>
  <Paragraphs>267</Paragraphs>
  <Slides>30</Slides>
  <Notes>23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Calibri</vt:lpstr>
      <vt:lpstr>Century Gothic</vt:lpstr>
      <vt:lpstr>Gill Sans MT</vt:lpstr>
      <vt:lpstr>Wingdings</vt:lpstr>
      <vt:lpstr>Wingdings 2</vt:lpstr>
      <vt:lpstr>3_Personalizza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AREU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SIRONI STEFANO  AREU</dc:creator>
  <cp:lastModifiedBy>Stefano Baratella</cp:lastModifiedBy>
  <cp:revision>525</cp:revision>
  <dcterms:created xsi:type="dcterms:W3CDTF">2012-12-12T07:13:01Z</dcterms:created>
  <dcterms:modified xsi:type="dcterms:W3CDTF">2018-01-02T11:25:54Z</dcterms:modified>
</cp:coreProperties>
</file>