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5" r:id="rId1"/>
    <p:sldMasterId id="2147483757" r:id="rId2"/>
  </p:sldMasterIdLst>
  <p:notesMasterIdLst>
    <p:notesMasterId r:id="rId53"/>
  </p:notesMasterIdLst>
  <p:handoutMasterIdLst>
    <p:handoutMasterId r:id="rId54"/>
  </p:handoutMasterIdLst>
  <p:sldIdLst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8" r:id="rId11"/>
    <p:sldId id="497" r:id="rId12"/>
    <p:sldId id="499" r:id="rId13"/>
    <p:sldId id="500" r:id="rId14"/>
    <p:sldId id="505" r:id="rId15"/>
    <p:sldId id="506" r:id="rId16"/>
    <p:sldId id="504" r:id="rId17"/>
    <p:sldId id="508" r:id="rId18"/>
    <p:sldId id="512" r:id="rId19"/>
    <p:sldId id="511" r:id="rId20"/>
    <p:sldId id="513" r:id="rId21"/>
    <p:sldId id="515" r:id="rId22"/>
    <p:sldId id="514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40" r:id="rId47"/>
    <p:sldId id="541" r:id="rId48"/>
    <p:sldId id="542" r:id="rId49"/>
    <p:sldId id="543" r:id="rId50"/>
    <p:sldId id="545" r:id="rId51"/>
    <p:sldId id="544" r:id="rId5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76" autoAdjust="0"/>
  </p:normalViewPr>
  <p:slideViewPr>
    <p:cSldViewPr>
      <p:cViewPr varScale="1">
        <p:scale>
          <a:sx n="92" d="100"/>
          <a:sy n="92" d="100"/>
        </p:scale>
        <p:origin x="15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3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52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A554FC7-6CA7-4FB1-8705-E962D21E9E15}" type="datetimeFigureOut">
              <a:rPr lang="it-IT" smtClean="0"/>
              <a:pPr/>
              <a:t>02/01/2018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1AFB6FF-02C7-4BF9-B8AB-1A19AC5B7BA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3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C967-3014-4414-A87D-7C4E3A5035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355-74FE-491D-B7F2-EC180BF53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9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C78A-3D73-4448-8442-3D1AD49810D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040-D21B-4D7A-931F-09F6483DF5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700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1BD6-68CB-4565-85D1-CF83BDE53C7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0330-9C8C-457B-9EF9-D11844AE2A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50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C967-3014-4414-A87D-7C4E3A5035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355-74FE-491D-B7F2-EC180BF53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032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1ED3-073E-4C30-8747-B1A974FBC4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1044-0B86-46A1-9C01-E58CFB626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392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A5B-557C-471A-A3D1-A0420CF19E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7104-D0E6-4F3F-9134-FB00738C0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036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B4E3-A4B1-4BBA-A82C-DD2A561137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761-5FE1-48B5-AB0C-FD58F8F4F6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510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45B-2561-48ED-A217-605D3F58A9B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60BD-7A39-494C-99D5-35358C6326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1166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4D60-9CCE-47CE-B2F5-34BF3BBEFF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4279-E790-4CBA-9713-890CACBC6B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4218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A284-C290-441D-8043-58B63BB5594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F6D9-6143-40E1-BD0E-04CE3442E3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813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E031-F092-4360-895F-8B9A1169E6F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D99F-319C-46F6-9BE9-8FD27D346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139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1ED3-073E-4C30-8747-B1A974FBC4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1044-0B86-46A1-9C01-E58CFB626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490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D057-96CF-4BD8-B6C3-C8397EEF6C1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63CD-D8D2-4EDD-A0DC-E42C3DC132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7736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C78A-3D73-4448-8442-3D1AD49810D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040-D21B-4D7A-931F-09F6483DF5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387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1BD6-68CB-4565-85D1-CF83BDE53C7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0330-9C8C-457B-9EF9-D11844AE2A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259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A5B-557C-471A-A3D1-A0420CF19E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7104-D0E6-4F3F-9134-FB00738C0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799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B4E3-A4B1-4BBA-A82C-DD2A561137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761-5FE1-48B5-AB0C-FD58F8F4F6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305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45B-2561-48ED-A217-605D3F58A9B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60BD-7A39-494C-99D5-35358C6326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970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4D60-9CCE-47CE-B2F5-34BF3BBEFF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4279-E790-4CBA-9713-890CACBC6B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960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A284-C290-441D-8043-58B63BB5594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F6D9-6143-40E1-BD0E-04CE3442E3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294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E031-F092-4360-895F-8B9A1169E6F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D99F-319C-46F6-9BE9-8FD27D346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742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D057-96CF-4BD8-B6C3-C8397EEF6C1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63CD-D8D2-4EDD-A0DC-E42C3DC132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99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289E3-7FF6-4363-957B-9DF62303847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78920-D3F0-40FE-876B-41913A24DACC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27279"/>
            <a:ext cx="933078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7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stili del testo dello schema</a:t>
            </a:r>
          </a:p>
          <a:p>
            <a:pPr lvl="1"/>
            <a:r>
              <a:rPr lang="it-IT" altLang="it-IT" dirty="0" smtClean="0"/>
              <a:t>Secondo livello</a:t>
            </a:r>
          </a:p>
          <a:p>
            <a:pPr lvl="2"/>
            <a:r>
              <a:rPr lang="it-IT" altLang="it-IT" dirty="0" smtClean="0"/>
              <a:t>Terzo livello</a:t>
            </a:r>
          </a:p>
          <a:p>
            <a:pPr lvl="3"/>
            <a:r>
              <a:rPr lang="it-IT" altLang="it-IT" dirty="0" smtClean="0"/>
              <a:t>Quarto livello</a:t>
            </a:r>
          </a:p>
          <a:p>
            <a:pPr lvl="4"/>
            <a:r>
              <a:rPr lang="it-IT" altLang="it-IT" dirty="0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289E3-7FF6-4363-957B-9DF62303847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78920-D3F0-40FE-876B-41913A24DACC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92076"/>
            <a:ext cx="1005086" cy="52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7.png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6.jpeg"/><Relationship Id="rId9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7.png"/><Relationship Id="rId7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6.jpeg"/><Relationship Id="rId9" Type="http://schemas.openxmlformats.org/officeDocument/2006/relationships/image" Target="../media/image4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pic>
        <p:nvPicPr>
          <p:cNvPr id="12293" name="Immagin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53975" y="112713"/>
            <a:ext cx="35099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4768"/>
            <a:ext cx="1391717" cy="1116000"/>
          </a:xfrm>
          <a:prstGeom prst="rect">
            <a:avLst/>
          </a:prstGeom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35855" y="6173903"/>
            <a:ext cx="8568955" cy="4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kern="0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Struttura Formazione </a:t>
            </a:r>
            <a:r>
              <a:rPr lang="en-US" sz="1600" b="1" kern="0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AREU</a:t>
            </a:r>
            <a:endParaRPr lang="en-US" sz="1600" b="1" kern="0" spc="5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298012" y="607730"/>
            <a:ext cx="1740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MODULO TSS</a:t>
            </a:r>
          </a:p>
          <a:p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CAPITOLO F </a:t>
            </a:r>
            <a:endParaRPr lang="it-IT" sz="20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57593" y="2382587"/>
            <a:ext cx="682881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La Sicurezza nel Trasporto dei Pazienti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3739324"/>
            <a:ext cx="892899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Addetto al </a:t>
            </a:r>
            <a:r>
              <a:rPr lang="it-IT" sz="36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Trasporto Sanitario Semplice</a:t>
            </a:r>
          </a:p>
        </p:txBody>
      </p:sp>
    </p:spTree>
    <p:extLst>
      <p:ext uri="{BB962C8B-B14F-4D97-AF65-F5344CB8AC3E}">
        <p14:creationId xmlns:p14="http://schemas.microsoft.com/office/powerpoint/2010/main" val="42572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502325"/>
            <a:ext cx="2718044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Sosta e fermata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57158" y="1285860"/>
            <a:ext cx="857253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Art.158 del Codice della Strada (divieti di fermata e di sosta dei veicoli)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Sosta:</a:t>
            </a:r>
          </a:p>
          <a:p>
            <a:pPr algn="just"/>
            <a:endParaRPr lang="it-IT" sz="5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96938" algn="just">
              <a:buFont typeface="Wingdings" pitchFamily="2" charset="2"/>
              <a:buChar char="§"/>
            </a:pPr>
            <a:r>
              <a:rPr lang="it-IT" sz="2200" b="1" smtClean="0">
                <a:solidFill>
                  <a:srgbClr val="002060"/>
                </a:solidFill>
                <a:latin typeface="Century Gothic" pitchFamily="34" charset="0"/>
              </a:rPr>
              <a:t>allo sbocco dei passi carrai;</a:t>
            </a:r>
          </a:p>
          <a:p>
            <a:pPr marL="896938" algn="just">
              <a:buFont typeface="Wingdings" pitchFamily="2" charset="2"/>
              <a:buChar char="§"/>
            </a:pPr>
            <a:r>
              <a:rPr lang="it-IT" sz="2200" b="1" smtClean="0">
                <a:solidFill>
                  <a:srgbClr val="002060"/>
                </a:solidFill>
                <a:latin typeface="Century Gothic" pitchFamily="34" charset="0"/>
              </a:rPr>
              <a:t>ovunque venga impedito di accedere ad altro veicolo regolarmente in sosta, oppure lo spostamento di veicoli in sosta;</a:t>
            </a:r>
          </a:p>
          <a:p>
            <a:pPr marL="896938" algn="just">
              <a:buFont typeface="Wingdings" pitchFamily="2" charset="2"/>
              <a:buChar char="§"/>
            </a:pPr>
            <a:r>
              <a:rPr lang="it-IT" sz="2200" b="1" smtClean="0">
                <a:solidFill>
                  <a:srgbClr val="002060"/>
                </a:solidFill>
                <a:latin typeface="Century Gothic" pitchFamily="34" charset="0"/>
              </a:rPr>
              <a:t>in seconda fila;</a:t>
            </a:r>
          </a:p>
          <a:p>
            <a:pPr marL="896938" algn="just">
              <a:buFont typeface="Wingdings" pitchFamily="2" charset="2"/>
              <a:buChar char="§"/>
            </a:pPr>
            <a:r>
              <a:rPr lang="it-IT" sz="2200" b="1" smtClean="0">
                <a:solidFill>
                  <a:srgbClr val="002060"/>
                </a:solidFill>
                <a:latin typeface="Century Gothic" pitchFamily="34" charset="0"/>
              </a:rPr>
              <a:t>negli spazi riservati a stazionamento e fermata degli autobus, dei filobus e dei veicoli circolanti su rotaia;</a:t>
            </a:r>
          </a:p>
          <a:p>
            <a:pPr marL="896938" algn="just">
              <a:buFont typeface="Wingdings" pitchFamily="2" charset="2"/>
              <a:buChar char="§"/>
            </a:pPr>
            <a:r>
              <a:rPr lang="it-IT" sz="2200" b="1" smtClean="0">
                <a:solidFill>
                  <a:srgbClr val="002060"/>
                </a:solidFill>
                <a:latin typeface="Century Gothic" pitchFamily="34" charset="0"/>
              </a:rPr>
              <a:t>davanti ai cassonetti dei rifiuti urbani o contenitori analoghi.</a:t>
            </a:r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502325"/>
            <a:ext cx="2718044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Sosta e fermata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357188" y="1412776"/>
            <a:ext cx="853529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Fermata: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1077913"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nelle gallerie, nei sottovia sotto i sovrapassaggi;</a:t>
            </a:r>
          </a:p>
          <a:p>
            <a:pPr marL="1077913"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sui dossi e nelle curve;</a:t>
            </a:r>
          </a:p>
          <a:p>
            <a:pPr marL="1077913"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 prossimità e corrispondenza dei segnali stradali verticali e semaforici in modo da occultarne la vista;</a:t>
            </a:r>
          </a:p>
          <a:p>
            <a:pPr marL="1077913"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sui passaggi e attraversamenti pedonali e sui passaggi per ciclisti;</a:t>
            </a:r>
          </a:p>
          <a:p>
            <a:pPr marL="1077913"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sui marciapiedi, salvo diversa segnalazione;</a:t>
            </a:r>
          </a:p>
          <a:p>
            <a:pPr marL="1077913"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 seconda fila.</a:t>
            </a:r>
          </a:p>
          <a:p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7818" y="286304"/>
            <a:ext cx="4786350" cy="69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Presidi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di trasporto speciali 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sistemi di fissaggio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64749" y="1267032"/>
            <a:ext cx="2526994" cy="468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b="1" dirty="0" smtClean="0">
                <a:solidFill>
                  <a:srgbClr val="0070C0"/>
                </a:solidFill>
                <a:latin typeface="Century Gothic" pitchFamily="34" charset="0"/>
              </a:rPr>
              <a:t>La </a:t>
            </a:r>
            <a:r>
              <a:rPr lang="it-IT" sz="2800" b="1" dirty="0">
                <a:solidFill>
                  <a:srgbClr val="0070C0"/>
                </a:solidFill>
                <a:latin typeface="Century Gothic" pitchFamily="34" charset="0"/>
              </a:rPr>
              <a:t>carrozzina</a:t>
            </a:r>
          </a:p>
        </p:txBody>
      </p:sp>
      <p:pic>
        <p:nvPicPr>
          <p:cNvPr id="8" name="Picture 2" descr="http://www.sorac.it/images/p005_1_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49" y="2933304"/>
            <a:ext cx="30099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1"/>
          <p:cNvSpPr txBox="1">
            <a:spLocks/>
          </p:cNvSpPr>
          <p:nvPr/>
        </p:nvSpPr>
        <p:spPr>
          <a:xfrm>
            <a:off x="1064749" y="1926419"/>
            <a:ext cx="7776864" cy="91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Posizionare </a:t>
            </a:r>
            <a:r>
              <a:rPr lang="it-IT" sz="2400" b="1" dirty="0">
                <a:solidFill>
                  <a:srgbClr val="002060"/>
                </a:solidFill>
                <a:latin typeface="Century Gothic" pitchFamily="34" charset="0"/>
              </a:rPr>
              <a:t>la carrozzina nel modo più congruo rispetto al movimento da fare</a:t>
            </a: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 bwMode="auto">
          <a:xfrm>
            <a:off x="4160339" y="2838082"/>
            <a:ext cx="494816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Controllare che sia ben frenata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Rimuovere gli elementi ingombrati (bracciolo – pedana poggiapiedi)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7818" y="286304"/>
            <a:ext cx="4786350" cy="69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Presidi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di trasporto speciali 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sistemi di fissaggio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9348" y="1124744"/>
            <a:ext cx="3915434" cy="262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156" y="2996952"/>
            <a:ext cx="3900550" cy="3064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7818" y="286304"/>
            <a:ext cx="4786350" cy="69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Presidi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di trasporto speciali 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sistemi di fissaggio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7818" y="1421978"/>
            <a:ext cx="6609638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3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7818" y="286304"/>
            <a:ext cx="4786350" cy="69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Presidi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di trasporto speciali 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sistemi di fissaggio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9590" y="1297172"/>
            <a:ext cx="3287160" cy="218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870878"/>
            <a:ext cx="6533109" cy="29624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210590"/>
            <a:ext cx="3672408" cy="2769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6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297818" y="286304"/>
            <a:ext cx="4786350" cy="69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Presidi</a:t>
            </a: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di trasporto speciali 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sistemi di fissaggio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396563"/>
            <a:ext cx="3453414" cy="258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0932" y="4142401"/>
            <a:ext cx="5400600" cy="24330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7428" y="1237453"/>
            <a:ext cx="4447354" cy="2586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8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6" name="Segnaposto contenuto 2"/>
          <p:cNvSpPr>
            <a:spLocks noGrp="1"/>
          </p:cNvSpPr>
          <p:nvPr/>
        </p:nvSpPr>
        <p:spPr>
          <a:xfrm>
            <a:off x="214312" y="1166019"/>
            <a:ext cx="8715375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L’ARTICOLO 38 DEL C.D.S. RIGUARDA LE NORME CHE ATTENGONO ALLA SEGNALETICA STRADALE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Comprende i seguenti gruppi, divisi in base alla loro funzione:</a:t>
            </a:r>
          </a:p>
          <a:p>
            <a:pPr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1165225">
              <a:buFont typeface="Wingdings" pitchFamily="2" charset="2"/>
              <a:buChar char="§"/>
            </a:pPr>
            <a:r>
              <a:rPr lang="it-IT" sz="2400" b="1" dirty="0">
                <a:solidFill>
                  <a:srgbClr val="002060"/>
                </a:solidFill>
                <a:latin typeface="Century Gothic" pitchFamily="34" charset="0"/>
              </a:rPr>
              <a:t>s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egnali verticali;</a:t>
            </a:r>
          </a:p>
          <a:p>
            <a:pPr marL="1165225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orizzontali;</a:t>
            </a:r>
          </a:p>
          <a:p>
            <a:pPr marL="1165225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luminosi;</a:t>
            </a:r>
          </a:p>
          <a:p>
            <a:pPr marL="1165225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ed attrezzature complementari;</a:t>
            </a:r>
          </a:p>
          <a:p>
            <a:pPr marL="1165225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manuali.</a:t>
            </a:r>
          </a:p>
          <a:p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8" name="Segnaposto contenuto 2"/>
          <p:cNvSpPr>
            <a:spLocks noGrp="1"/>
          </p:cNvSpPr>
          <p:nvPr/>
        </p:nvSpPr>
        <p:spPr>
          <a:xfrm>
            <a:off x="321469" y="1279301"/>
            <a:ext cx="8501062" cy="4237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SEGNALI VERTICALI</a:t>
            </a:r>
          </a:p>
          <a:p>
            <a:pPr algn="ctr">
              <a:buNone/>
            </a:pPr>
            <a:endParaRPr lang="it-IT" sz="1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None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Sono quelli comunemente chiamati “cartelli stradali” e si dividono in:</a:t>
            </a:r>
          </a:p>
          <a:p>
            <a:endParaRPr lang="it-IT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>
              <a:buFont typeface="Wingdings" pitchFamily="2" charset="2"/>
              <a:buChar char="§"/>
            </a:pPr>
            <a:r>
              <a:rPr lang="it-IT" b="1" dirty="0">
                <a:solidFill>
                  <a:srgbClr val="002060"/>
                </a:solidFill>
                <a:latin typeface="Century Gothic" pitchFamily="34" charset="0"/>
              </a:rPr>
              <a:t>s</a:t>
            </a: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egnali di pericolo;</a:t>
            </a:r>
          </a:p>
          <a:p>
            <a:pPr marL="800100"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segnali di indicazione;</a:t>
            </a:r>
          </a:p>
          <a:p>
            <a:pPr marL="800100">
              <a:buFont typeface="Wingdings" pitchFamily="2" charset="2"/>
              <a:buChar char="§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segnali di prescrizione.</a:t>
            </a:r>
          </a:p>
          <a:p>
            <a:endParaRPr lang="it-IT" sz="13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>
              <a:buNone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I segnali di </a:t>
            </a:r>
            <a:r>
              <a:rPr lang="it-IT" sz="3300" b="1" dirty="0" smtClean="0">
                <a:solidFill>
                  <a:srgbClr val="002060"/>
                </a:solidFill>
                <a:latin typeface="Century Gothic" pitchFamily="34" charset="0"/>
              </a:rPr>
              <a:t>prescrizione </a:t>
            </a: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a loro volta si dividono in:</a:t>
            </a:r>
          </a:p>
          <a:p>
            <a:pPr marL="1165225">
              <a:buFont typeface="Wingdings" pitchFamily="2" charset="2"/>
              <a:buChar char="ü"/>
            </a:pPr>
            <a:r>
              <a:rPr lang="it-IT" b="1" dirty="0">
                <a:solidFill>
                  <a:srgbClr val="002060"/>
                </a:solidFill>
                <a:latin typeface="Century Gothic" pitchFamily="34" charset="0"/>
              </a:rPr>
              <a:t>s</a:t>
            </a: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egnali di precedenza;</a:t>
            </a:r>
          </a:p>
          <a:p>
            <a:pPr marL="1165225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segnali di divieto;</a:t>
            </a:r>
          </a:p>
          <a:p>
            <a:pPr marL="1165225">
              <a:buFont typeface="Wingdings" pitchFamily="2" charset="2"/>
              <a:buChar char="ü"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segnali di obbligo.</a:t>
            </a:r>
          </a:p>
          <a:p>
            <a:endParaRPr lang="it-IT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0034" y="1428736"/>
            <a:ext cx="2985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VERTICALI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SEGNALI 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itchFamily="34" charset="0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 PERICOLO</a:t>
            </a:r>
          </a:p>
        </p:txBody>
      </p:sp>
      <p:pic>
        <p:nvPicPr>
          <p:cNvPr id="7" name="Immagine 6" descr="Immagine2 copi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214554"/>
            <a:ext cx="54483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470087" y="332656"/>
            <a:ext cx="4464496" cy="64633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OBIETTIVI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334400"/>
            <a:ext cx="4464496" cy="646331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OBIETTIVI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899592" y="1988840"/>
            <a:ext cx="7540317" cy="39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Definire i principi di sicurezza della circolazione stradale;</a:t>
            </a:r>
          </a:p>
          <a:p>
            <a:pPr marL="0" indent="0" algn="ctr">
              <a:buNone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Conoscere la regolamentazione delle aree specifiche di sosta e parcheggio speciali per disabili;</a:t>
            </a:r>
          </a:p>
          <a:p>
            <a:pPr marL="0" indent="0" algn="ctr">
              <a:buNone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Definire il Trasporto (Sanitario Semplice) di persone in sicurezza (con auto, furgonati o ambulanze).</a:t>
            </a:r>
          </a:p>
        </p:txBody>
      </p:sp>
    </p:spTree>
    <p:extLst>
      <p:ext uri="{BB962C8B-B14F-4D97-AF65-F5344CB8AC3E}">
        <p14:creationId xmlns:p14="http://schemas.microsoft.com/office/powerpoint/2010/main" val="113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0034" y="1428736"/>
            <a:ext cx="3264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VERTICALI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SEGNALI 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itchFamily="34" charset="0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 INDICAZIONE</a:t>
            </a:r>
          </a:p>
        </p:txBody>
      </p:sp>
      <p:pic>
        <p:nvPicPr>
          <p:cNvPr id="7" name="Segnaposto contenuto 5" descr="fig.07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00232" y="2714620"/>
            <a:ext cx="7429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fig.10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8304" y="2701368"/>
            <a:ext cx="962334" cy="962334"/>
          </a:xfrm>
          <a:prstGeom prst="rect">
            <a:avLst/>
          </a:prstGeom>
        </p:spPr>
      </p:pic>
      <p:pic>
        <p:nvPicPr>
          <p:cNvPr id="9" name="Immagine 8" descr="fig.30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8246" y="2587134"/>
            <a:ext cx="1099810" cy="1099810"/>
          </a:xfrm>
          <a:prstGeom prst="rect">
            <a:avLst/>
          </a:prstGeom>
        </p:spPr>
      </p:pic>
      <p:pic>
        <p:nvPicPr>
          <p:cNvPr id="10" name="Immagine 9" descr="fig.30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2422" y="2587134"/>
            <a:ext cx="1099810" cy="1099810"/>
          </a:xfrm>
          <a:prstGeom prst="rect">
            <a:avLst/>
          </a:prstGeom>
        </p:spPr>
      </p:pic>
      <p:pic>
        <p:nvPicPr>
          <p:cNvPr id="11" name="Immagine 10" descr="fig.305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5918" y="4243318"/>
            <a:ext cx="1099810" cy="1099810"/>
          </a:xfrm>
          <a:prstGeom prst="rect">
            <a:avLst/>
          </a:prstGeom>
        </p:spPr>
      </p:pic>
      <p:pic>
        <p:nvPicPr>
          <p:cNvPr id="12" name="Immagine 11" descr="fig.306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6078" y="4243318"/>
            <a:ext cx="1099810" cy="1099810"/>
          </a:xfrm>
          <a:prstGeom prst="rect">
            <a:avLst/>
          </a:prstGeom>
        </p:spPr>
      </p:pic>
      <p:pic>
        <p:nvPicPr>
          <p:cNvPr id="14" name="Immagine 13" descr="fig.32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82262" y="4243318"/>
            <a:ext cx="1099810" cy="1099810"/>
          </a:xfrm>
          <a:prstGeom prst="rect">
            <a:avLst/>
          </a:prstGeom>
        </p:spPr>
      </p:pic>
      <p:pic>
        <p:nvPicPr>
          <p:cNvPr id="15" name="Immagine 14" descr="fig.35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00826" y="4071942"/>
            <a:ext cx="824858" cy="12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pic>
        <p:nvPicPr>
          <p:cNvPr id="6" name="Immagine 5" descr="Immagin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500306"/>
            <a:ext cx="6219838" cy="361432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0034" y="1428736"/>
            <a:ext cx="32031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VERTICALI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SEGNALI DI PRECEDENZA</a:t>
            </a:r>
          </a:p>
        </p:txBody>
      </p:sp>
    </p:spTree>
    <p:extLst>
      <p:ext uri="{BB962C8B-B14F-4D97-AF65-F5344CB8AC3E}">
        <p14:creationId xmlns:p14="http://schemas.microsoft.com/office/powerpoint/2010/main" val="1055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0034" y="1428736"/>
            <a:ext cx="2985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VERTICALI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SEGNALI 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itchFamily="34" charset="0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 DIVIETO</a:t>
            </a:r>
          </a:p>
        </p:txBody>
      </p:sp>
      <p:pic>
        <p:nvPicPr>
          <p:cNvPr id="7" name="Immagine 6" descr="Immagin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571744"/>
            <a:ext cx="5562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0034" y="1428736"/>
            <a:ext cx="2985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VERTICALI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SEGNALI 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itchFamily="34" charset="0"/>
              </a:rPr>
              <a:t>DI</a:t>
            </a: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 OBBLIGO</a:t>
            </a:r>
          </a:p>
        </p:txBody>
      </p:sp>
      <p:pic>
        <p:nvPicPr>
          <p:cNvPr id="9" name="Immagine 8" descr="Immagine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2500306"/>
            <a:ext cx="53435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23528" y="2276872"/>
            <a:ext cx="4786346" cy="3643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3" descr="So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0684" y="2348318"/>
            <a:ext cx="14287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So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66602" y="2348310"/>
            <a:ext cx="1428760" cy="1646476"/>
          </a:xfrm>
          <a:prstGeom prst="rect">
            <a:avLst/>
          </a:prstGeom>
        </p:spPr>
      </p:pic>
      <p:pic>
        <p:nvPicPr>
          <p:cNvPr id="14" name="Immagine 13" descr="So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6800" y="2348310"/>
            <a:ext cx="1428760" cy="1646476"/>
          </a:xfrm>
          <a:prstGeom prst="rect">
            <a:avLst/>
          </a:prstGeom>
        </p:spPr>
      </p:pic>
      <p:pic>
        <p:nvPicPr>
          <p:cNvPr id="15" name="Immagine 14" descr="So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5097" y="4062822"/>
            <a:ext cx="1224651" cy="1632868"/>
          </a:xfrm>
          <a:prstGeom prst="rect">
            <a:avLst/>
          </a:prstGeom>
        </p:spPr>
      </p:pic>
      <p:pic>
        <p:nvPicPr>
          <p:cNvPr id="16" name="Immagine 15" descr="So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23858" y="3991384"/>
            <a:ext cx="1428760" cy="1646476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22243" y="1670439"/>
            <a:ext cx="34211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ORIZZONTALI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8" name="Segnaposto contenuto 3" descr="lum.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57950" y="3143248"/>
            <a:ext cx="819153" cy="1937996"/>
          </a:xfrm>
          <a:prstGeom prst="rect">
            <a:avLst/>
          </a:prstGeom>
        </p:spPr>
      </p:pic>
      <p:pic>
        <p:nvPicPr>
          <p:cNvPr id="19" name="Immagine 18" descr="lum.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3143248"/>
            <a:ext cx="819153" cy="1937996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5689311" y="1670439"/>
            <a:ext cx="29546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LUMINOSI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00034" y="1428736"/>
            <a:ext cx="665759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ed ATTREZZATURE COMPLEMENTARI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22" name="Immagine 21" descr="Immagine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2500306"/>
            <a:ext cx="4366475" cy="28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500034" y="1428736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SEGNALI MANUALI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1" y="2056194"/>
            <a:ext cx="260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87" y="4041328"/>
            <a:ext cx="234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1890401"/>
            <a:ext cx="234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8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476672"/>
            <a:ext cx="5146390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di Segnaletica Stradale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357158" y="19288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b="1" smtClean="0">
                <a:solidFill>
                  <a:srgbClr val="002060"/>
                </a:solidFill>
                <a:latin typeface="Century Gothic" pitchFamily="34" charset="0"/>
              </a:rPr>
              <a:t>Gli utenti della strada devono rispettare le prescrizioni rese note a mezzo della segnaletica stradale anche se in difformità con le altre regole di circolazione.</a:t>
            </a:r>
          </a:p>
          <a:p>
            <a:pPr algn="just">
              <a:buFont typeface="Wingdings" pitchFamily="2" charset="2"/>
              <a:buChar char="§"/>
            </a:pPr>
            <a:endParaRPr lang="it-IT" sz="14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b="1" smtClean="0">
                <a:solidFill>
                  <a:srgbClr val="002060"/>
                </a:solidFill>
                <a:latin typeface="Century Gothic" pitchFamily="34" charset="0"/>
              </a:rPr>
              <a:t>Le prescrizioni dei segnali semaforici, esclusa quella lampeggiante gialla di pericolo, prevalgono su quelle date a mezzo dei segnali verticali e orizzontali che regolano la precedenza.</a:t>
            </a:r>
          </a:p>
          <a:p>
            <a:pPr algn="just">
              <a:buFont typeface="Wingdings" pitchFamily="2" charset="2"/>
              <a:buChar char="§"/>
            </a:pPr>
            <a:endParaRPr lang="it-IT" sz="14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b="1" smtClean="0">
                <a:solidFill>
                  <a:srgbClr val="002060"/>
                </a:solidFill>
                <a:latin typeface="Century Gothic" pitchFamily="34" charset="0"/>
              </a:rPr>
              <a:t>Le prescrizioni dei segnali verticali prevalgono su quelle dei segnali orizzontali.</a:t>
            </a:r>
          </a:p>
          <a:p>
            <a:pPr algn="just">
              <a:buFont typeface="Wingdings" pitchFamily="2" charset="2"/>
              <a:buChar char="§"/>
            </a:pPr>
            <a:endParaRPr lang="it-IT" sz="14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b="1" smtClean="0">
                <a:solidFill>
                  <a:srgbClr val="002060"/>
                </a:solidFill>
                <a:latin typeface="Century Gothic" pitchFamily="34" charset="0"/>
              </a:rPr>
              <a:t>In ogni caso prevalgono le segnalazioni degli agenti del traffico.</a:t>
            </a:r>
            <a:endParaRPr lang="it-IT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57158" y="1457400"/>
            <a:ext cx="21980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SEGNALETICA</a:t>
            </a:r>
          </a:p>
          <a:p>
            <a:pPr algn="ctr">
              <a:buNone/>
            </a:pPr>
            <a:endParaRPr lang="it-IT" sz="1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505182" y="177281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Art. 141 e 142 del Codice della Strada:</a:t>
            </a:r>
          </a:p>
          <a:p>
            <a:pPr algn="just"/>
            <a:endParaRPr lang="it-IT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“Il conducente deve sempre conservare il controllo del proprio veicolo ed essere in grado di compiere tutte le manovre necessarie in condizioni di sicurezza, specialmente l’arresto tempestivo del veicolo entro i limiti del suo campo di visibilità e dinanzi a qualsiasi ostacolo prevedibile.”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2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 smtClean="0">
                <a:solidFill>
                  <a:srgbClr val="002060"/>
                </a:solidFill>
                <a:latin typeface="Century Gothic" pitchFamily="34" charset="0"/>
              </a:rPr>
              <a:t>TUTTO CIÒ CHE CONTRASTA CON QUANTO SOPRA CITATO È “VELOCITÀ PERICOLOSA”</a:t>
            </a:r>
            <a:endParaRPr lang="it-IT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21136" y="1013596"/>
            <a:ext cx="3678105" cy="5760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Velocità Pericolosa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9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1" y="1052736"/>
            <a:ext cx="32435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Ridurre la velocità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500034" y="1495326"/>
            <a:ext cx="8229600" cy="46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nei tratti di strada a visibilità limitata;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nelle curve;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in prossimità di intersezioni e di scuole o altri luoghi frequentati da fanciulli;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nelle forti discese;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nei passaggi stretti o ingombrati;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nelle ore notturne;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nei casi di visibilità insufficiente (condizioni atmosferiche);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nell’attraversamento di abitati o nei tratti di strada comunque affiancati da edifici;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900" b="1" dirty="0" smtClean="0">
                <a:solidFill>
                  <a:srgbClr val="002060"/>
                </a:solidFill>
                <a:latin typeface="Century Gothic" pitchFamily="34" charset="0"/>
              </a:rPr>
              <a:t>in prossimità degli attraversamenti pedonali.</a:t>
            </a:r>
          </a:p>
          <a:p>
            <a:pPr marL="514350" indent="-514350">
              <a:buFont typeface="+mj-lt"/>
              <a:buAutoNum type="arabicPeriod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 smtClean="0">
                <a:solidFill>
                  <a:srgbClr val="002060"/>
                </a:solidFill>
                <a:latin typeface="Century Gothic" pitchFamily="34" charset="0"/>
              </a:rPr>
              <a:t>Ma è anche prescritto che “IL CONDUCENTE NON DEVE COMUNQUE CIRCOLARE A VELOCITÀ TALMENTE RIDOTTA DA COSTITUIRE INTRALCIO             O PERICOLO PER IL NORMALE FLUSSO DELLA CIRCOLAZIONE”.</a:t>
            </a:r>
            <a:endParaRPr lang="it-IT" sz="1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428596" y="1428737"/>
            <a:ext cx="8229600" cy="380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LE RESPONSABILITÀ</a:t>
            </a:r>
          </a:p>
          <a:p>
            <a:pPr algn="just"/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    L’autista è tenuto all’osservanza delle norme e delle procedure emanate dagli organi competenti, tenendo comportamenti in linea con i principi fondamentali  di:</a:t>
            </a:r>
          </a:p>
          <a:p>
            <a:pPr algn="just"/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MASSIMA PRUDENZA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MASSIMA CAUTELA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MASSIMA VIGILANZA</a:t>
            </a:r>
          </a:p>
          <a:p>
            <a:pPr algn="just"/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485804" y="5214950"/>
            <a:ext cx="8229600" cy="140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anche attraverso la conoscenza delle fondamentali disposizioni                          e regole contenute nel Codice della Strada.</a:t>
            </a:r>
            <a:endParaRPr kumimoji="0" lang="it-IT" sz="2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306202" y="548680"/>
            <a:ext cx="6534468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La sicurezza nel trasporto delle persone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59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1" y="1052736"/>
            <a:ext cx="32435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Limiti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di velocità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446856" y="1495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endParaRPr lang="it-IT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50  Km/h nei centri abitati (per alcune eccezioni fino a 70 Km/h)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90 Km/h per le strade extraurbane secondarie e locali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110 Km/h per le strade extraurbane principali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130 Km/h per le autostrade (per alcune eccezioni fino a 150 Km/h)</a:t>
            </a:r>
          </a:p>
          <a:p>
            <a:pPr algn="just">
              <a:buFont typeface="Wingdings" pitchFamily="2" charset="2"/>
              <a:buChar char="§"/>
            </a:pPr>
            <a:endParaRPr lang="it-IT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IN CASO DI PRECIPITAZIONI ATMOSFERICHE DI QUALSIASI NATURA, MASSIMO 110 Km/h SU AUTOSTRADE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e 90 Km/h SU STRADE EXTRAURBANE.</a:t>
            </a:r>
            <a:endParaRPr lang="it-IT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331553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Cinture di sicurezza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46856" y="1783357"/>
            <a:ext cx="8229600" cy="38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Art.172 del Codice della Strada: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“Il conducente ed i passeggeri dei veicoli […] muniti di cintura di sicurezza, hanno l’obbligo di utilizzarle in qualsiasi situazione di marcia”.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AUTOVETTURE E FURGONI FINESTRATI CON CUI MORMALMENTE SI EFFETTUANO I TRASPORTI SANITARI SEMPLICI RIENTRANO NELLE CATEGORIE PER LE QUALI             È STABILITO L’OBBLIGO.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331553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Cinture di sicurezza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557242" y="15673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Art.172 del Codice della Strada</a:t>
            </a:r>
          </a:p>
          <a:p>
            <a:pPr indent="280988">
              <a:buFontTx/>
              <a:buChar char="-"/>
            </a:pPr>
            <a:r>
              <a:rPr lang="it-IT" sz="2400" b="1" u="sng" smtClean="0">
                <a:solidFill>
                  <a:srgbClr val="002060"/>
                </a:solidFill>
                <a:latin typeface="Century Gothic" pitchFamily="34" charset="0"/>
              </a:rPr>
              <a:t>categorie esentate da tale obbligo</a:t>
            </a: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marL="1257300" algn="just"/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agenti delle forze di polizia nell’espletamento di un servizio d’emergenza;</a:t>
            </a:r>
          </a:p>
          <a:p>
            <a:pPr marL="1257300" algn="just"/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conducenti ed addetti dei veicoli del servizio antincendio e sanitario SOLO in casi di interventi d’emergenza;</a:t>
            </a:r>
          </a:p>
          <a:p>
            <a:pPr marL="1257300" algn="just"/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le persone autorizzate da certificazione rilasciata dalla ASL in quanto affette da patologie che comportino controindicazioni all’uso delle cinture;</a:t>
            </a:r>
          </a:p>
          <a:p>
            <a:pPr marL="1257300" algn="just"/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le donne in stato di gravidanza 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45396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Utilizzo dei telefoni cellulari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285780" y="1567333"/>
            <a:ext cx="86439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Art.173 del Codice della Strada</a:t>
            </a:r>
          </a:p>
          <a:p>
            <a:pPr>
              <a:buFont typeface="Arial" panose="020B0604020202020204" pitchFamily="34" charset="0"/>
              <a:buNone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E’ vietato al conducente di far uso durante la marcia di apparecchi radiotelefonici, ovvero di usare cuffie sonore, fatta eccezione per i conducenti dei veicoli delle FF.AA. e dei corpi di polizia.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E’ consentito invece l’uso di apparecchi a viva voce o dotati di auricolare purché il conducente abbia adeguate capacità uditive ad entrambe le orecchie (che non richiedono per il loro funzionamento l’uso delle mani).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45396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Guida in stato d’ebbrezza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214282" y="1567334"/>
            <a:ext cx="8715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Se la persona compie più violazioni nel corso del biennio o se la violazione è commessa da conducente professionista(caso nostro) la patente viene sempre revocata e quindi contestualmente ritirata.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Il tasso alcolemico per i gli operatori addetti al trasporto sanitario semplice e al trasporto sanitario deve essere 0 (</a:t>
            </a:r>
            <a:r>
              <a:rPr lang="it-IT" sz="2400" b="1" u="sng" dirty="0" smtClean="0">
                <a:solidFill>
                  <a:srgbClr val="FF0000"/>
                </a:solidFill>
                <a:latin typeface="Century Gothic" pitchFamily="34" charset="0"/>
              </a:rPr>
              <a:t>zero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) g/l.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Il rifiuto di sottoporsi all’accertamento </a:t>
            </a:r>
            <a:r>
              <a:rPr lang="it-IT" sz="2400" b="1" dirty="0" err="1" smtClean="0">
                <a:solidFill>
                  <a:srgbClr val="002060"/>
                </a:solidFill>
                <a:latin typeface="Century Gothic" pitchFamily="34" charset="0"/>
              </a:rPr>
              <a:t>etilometrico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 equivale all’ammissione di colpa ed è sanzionato equiparandolo al limite massimo.</a:t>
            </a:r>
          </a:p>
          <a:p>
            <a:pPr algn="just">
              <a:buFont typeface="Wingdings" pitchFamily="2" charset="2"/>
              <a:buChar char="§"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32040" y="1141847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002060"/>
                </a:solidFill>
                <a:latin typeface="Century Gothic" pitchFamily="34" charset="0"/>
              </a:rPr>
              <a:t>Art.186 del Codice della Strada</a:t>
            </a:r>
          </a:p>
        </p:txBody>
      </p:sp>
    </p:spTree>
    <p:extLst>
      <p:ext uri="{BB962C8B-B14F-4D97-AF65-F5344CB8AC3E}">
        <p14:creationId xmlns:p14="http://schemas.microsoft.com/office/powerpoint/2010/main" val="12447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45396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Disciplina dei pedoni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214343" y="1567334"/>
            <a:ext cx="87153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Art. 190 del Codice della Strada: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i pedoni devono circolare sui marciapiedi, sulle banchine, sui viali e sugli altri spazi per essi predisposti;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qualora questi manchino, siano ingombri, interrotti o insufficienti, devono circolare sul margine della carreggiata opposto al senso di marcia dei veicoli;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per attraversare la carreggiata ci si deve servire degli attraversamenti pedonali, dei sottopassaggi e dei sovrappassi;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quando questi non esistono, o distano più di cento metri dal punto di attraversamento, si può attraversare la carreggiata solo in senso perpendicolare.</a:t>
            </a: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4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45396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Disciplina dei pedoni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67544" y="1639341"/>
            <a:ext cx="85010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 pedoni che si accingono ad attraversare la carreggiata in zona sprovvista di attraversamenti pedonali DEVONO dare la precedenza ai conducenti.</a:t>
            </a:r>
          </a:p>
          <a:p>
            <a:pPr>
              <a:buFont typeface="Arial" panose="020B0604020202020204" pitchFamily="34" charset="0"/>
              <a:buNone/>
            </a:pPr>
            <a:endParaRPr lang="it-IT" sz="11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E’ VIETATO:</a:t>
            </a:r>
          </a:p>
          <a:p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attraversare diagonalmente le intersezioni;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attraversare piazze e larghi fuori dagli attraversamenti pedonali;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indugiare sulla carreggiata;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sostare in gruppo sui marciapiedi, sulle banchine o presso gli attraversamenti pedonali causando intralcio al transito normale degli altri pedoni.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45396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Disciplina dei pedoni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42905" y="1567334"/>
            <a:ext cx="87868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Art.191 del Codice della Strada (comportamento dei     conducenti nei confronti dei pedoni)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Quando il traffico non è regolato da agenti o da semafori, i conducenti devono fermarsi quando i pedoni transitano sugli attraversamenti pedonali;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devono altresì dare la precedenza, fermandosi, ai pedoni che si accingono ad attraversare sui medesimi attraversamenti pedonali;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Sulle strade sprovviste di attraversamenti pedonali i conducenti devono consentire al pedone, che abbia già iniziato l’attraversamento impegnando la carreggiata, di raggiungere il lato opposto in condizioni di sicurezza.</a:t>
            </a:r>
          </a:p>
          <a:p>
            <a:pPr algn="just">
              <a:buFont typeface="Wingdings" pitchFamily="2" charset="2"/>
              <a:buChar char="§"/>
            </a:pPr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63398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Posizione dei veicoli sulla carreggiata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247972" y="1639342"/>
            <a:ext cx="85725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Art.143 del Codice della Strada</a:t>
            </a:r>
          </a:p>
          <a:p>
            <a:pPr algn="just"/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 veicoli devono circolare sulla parte destra della carreggiata e in prossimità del margine destro della medesima, anche quando la strada è libera;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salvo diversa segnalazione, quando una carreggiata è a due o più corsie per senso di marcia, si deve percorrere la corsia libera più a destra – la corsia o le corsie di sinistra sono riservate al sorpasso;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non si può circolare contromano – si incorre altrimenti nelle sanzioni previste.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22354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Precedenza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79512" y="1639342"/>
            <a:ext cx="88582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Art.145 del Codice della Strada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 conducenti, approssimandosi ad una intersezione, devono usare la massima prudenza al fine di evitare incidenti;</a:t>
            </a:r>
          </a:p>
          <a:p>
            <a:pPr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quando due veicoli stanno per impegnare una intersezione, si ha l’obbligo di dare la precedenza a chi proviene da destra, salvo diversa segnalazione;</a:t>
            </a:r>
          </a:p>
          <a:p>
            <a:pPr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 mezzi su rotaia hanno sempre la precedenza, salvo diversa segnalazione. 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43551"/>
            <a:ext cx="5138006" cy="637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Riflessi delle modalità di guida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     sulle </a:t>
            </a: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condizioni dei trasportati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539552" y="1412776"/>
            <a:ext cx="8248893" cy="460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L’esperienza ha confermato che: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ci sono effetti causati dal trasporto su pazienti critici;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un trasporto non corretto può pregiudicare anche irrimediabilmente lo stato di salute del trasportato;</a:t>
            </a:r>
          </a:p>
          <a:p>
            <a:pPr algn="just">
              <a:buFont typeface="Wingdings" pitchFamily="2" charset="2"/>
              <a:buChar char="§"/>
            </a:pPr>
            <a:endParaRPr lang="it-IT" sz="11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FATTORI PARTICOLARMENTE RILEVANTI:</a:t>
            </a:r>
          </a:p>
          <a:p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95350" algn="just">
              <a:buFont typeface="Wingdings" pitchFamily="2" charset="2"/>
              <a:buChar char="ü"/>
              <a:tabLst>
                <a:tab pos="1160463" algn="l"/>
              </a:tabLst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accelerazioni/decelerazioni brusche e ripetute;</a:t>
            </a:r>
          </a:p>
          <a:p>
            <a:pPr marL="895350" algn="just">
              <a:buFont typeface="Wingdings" pitchFamily="2" charset="2"/>
              <a:buChar char="ü"/>
              <a:tabLst>
                <a:tab pos="1160463" algn="l"/>
              </a:tabLst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vibrazioni eccessive;</a:t>
            </a:r>
          </a:p>
          <a:p>
            <a:pPr marL="895350" algn="just">
              <a:buFont typeface="Wingdings" pitchFamily="2" charset="2"/>
              <a:buChar char="ü"/>
              <a:tabLst>
                <a:tab pos="1160463" algn="l"/>
              </a:tabLst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repentine variazioni ambientali (temperatura, pressione, umidità, luminosità, rumorosità, qualità dell’aria).</a:t>
            </a:r>
          </a:p>
          <a:p>
            <a:pPr algn="just">
              <a:buFont typeface="Wingdings" pitchFamily="2" charset="2"/>
              <a:buChar char="§"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22354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Precedenza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0" y="1639342"/>
            <a:ext cx="88582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 conducenti devono dare la precedenza agli altri veicoli nelle intersezioni nelle quali ciò è stabilito e la prescrizione sia resa nota con apposito segnale;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negli sbocchi su strada da luoghi non soggetti a pubblico passaggio i conducenti hanno l’obbligo di arrestarsi e dare la precedenza a chi circola sulla strada;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ATTENZIONE – chi viola le disposizioni è soggetto a pesanti sanzioni, fino alla sospensione della patente.</a:t>
            </a:r>
          </a:p>
          <a:p>
            <a:pPr algn="just">
              <a:buFont typeface="Wingdings" pitchFamily="2" charset="2"/>
              <a:buChar char="§"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8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17313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Sorpasso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77675" y="1495326"/>
            <a:ext cx="8786813" cy="488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Art.148 del Codice della Strada</a:t>
            </a:r>
          </a:p>
          <a:p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Il sorpasso è la manovra mediante la quale un veicolo supera un altro veicolo, un animale o un pedone in movimento o fermi sulla corsia o sulla parte di carreggiata destinata normalmente alla circolazione;</a:t>
            </a:r>
          </a:p>
          <a:p>
            <a:pPr algn="just">
              <a:buFont typeface="Wingdings" pitchFamily="2" charset="2"/>
              <a:buChar char="§"/>
            </a:pPr>
            <a:endParaRPr lang="it-IT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il conducente che intende sorpassare deve preventivamente accertarsi che:</a:t>
            </a:r>
          </a:p>
          <a:p>
            <a:pPr marL="1443038" indent="-514350" algn="just"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la visibilità sia tale da consentire la manovra che si potrà così compiere senza costituire pericolo o intralcio;</a:t>
            </a:r>
          </a:p>
          <a:p>
            <a:pPr marL="1443038" indent="-514350" algn="just"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il conducente che lo precede nella stessa corsia non abbia segnalato di voler compiere analoga manovra;</a:t>
            </a:r>
          </a:p>
          <a:p>
            <a:pPr marL="1443038" indent="-514350" algn="just">
              <a:buFont typeface="+mj-lt"/>
              <a:buAutoNum type="alphaLcParenR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nessun conducente che segue sulla stessa carreggiata abbia iniziato il sorpasso.</a:t>
            </a:r>
          </a:p>
          <a:p>
            <a:endParaRPr lang="it-IT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17313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Sorpasso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0" y="1600200"/>
            <a:ext cx="8858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Il conducente che sorpassa un veicolo che lo precede, dopo aver fatto l’apposita segnalazione, deve portarsi sulla sinistra dello stesso, superarlo rapidamente tenendosi da questo ad una adeguata distanza laterale e riportarsi a destra appena possibile, senza creare pericolo o intralcio;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l’utente che viene sorpassato deve agevolare la manovra e non accelerare;</a:t>
            </a:r>
          </a:p>
          <a:p>
            <a:pPr algn="just">
              <a:buFont typeface="Wingdings" pitchFamily="2" charset="2"/>
              <a:buChar char="§"/>
            </a:pPr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è vietato sorpassare un veicolo che ne stia già sorpassando un altro.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4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17313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noProof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Sorpasso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216024" y="1418048"/>
            <a:ext cx="860444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Il sorpasso può essere effettuato a destra quando il conducente del veicolo che si vuole sorpassare abbia segnalato che intende svoltare a sinistra ed abbia iniziato detta manovra;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è vietato sorpassare in prossimità di curve o dei dossi e in ogni caso di scarsa visibilità a meno che la strada sia a due carreggiate separate o a carreggiata a senso unico o con almeno due corsie per senso di marcia.</a:t>
            </a: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54757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Cambio di direzione o di corsia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42905" y="1639341"/>
            <a:ext cx="87868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Art.154 del Codice della Strada</a:t>
            </a:r>
          </a:p>
          <a:p>
            <a:pPr algn="just"/>
            <a:endParaRPr lang="it-IT" sz="10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I conducenti che intendono eseguire una manovra per cambiare direzione o corsia, per invertire il senso di marcia, per voltare a destra o a sinistra, per fare retromarcia […] devono:</a:t>
            </a:r>
          </a:p>
          <a:p>
            <a:pPr algn="just">
              <a:buFont typeface="Wingdings" pitchFamily="2" charset="2"/>
              <a:buChar char="§"/>
            </a:pPr>
            <a:endParaRPr lang="it-IT" sz="500" b="1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1082675" indent="-514350" algn="just">
              <a:buFont typeface="+mj-lt"/>
              <a:buAutoNum type="alphaLcParenR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assicurarsi di poter effettuare la manovra senza creare pericolo o intralcio agli altri utenti della strada;</a:t>
            </a:r>
          </a:p>
          <a:p>
            <a:pPr marL="1082675" indent="-514350" algn="just">
              <a:buFont typeface="+mj-lt"/>
              <a:buAutoNum type="alphaLcParenR"/>
            </a:pPr>
            <a:r>
              <a:rPr lang="it-IT" sz="2400" b="1" smtClean="0">
                <a:solidFill>
                  <a:srgbClr val="002060"/>
                </a:solidFill>
                <a:latin typeface="Century Gothic" pitchFamily="34" charset="0"/>
              </a:rPr>
              <a:t>segnalare con sufficiente anticipo la loro intenzione.</a:t>
            </a:r>
          </a:p>
          <a:p>
            <a:pPr algn="just">
              <a:buFont typeface="Wingdings" pitchFamily="2" charset="2"/>
              <a:buChar char="§"/>
            </a:pPr>
            <a:endParaRPr lang="it-IT" sz="2400" b="1" smtClean="0">
              <a:solidFill>
                <a:srgbClr val="002060"/>
              </a:solidFill>
              <a:latin typeface="Century Gothic" pitchFamily="34" charset="0"/>
            </a:endParaRPr>
          </a:p>
          <a:p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54757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Cambio di direzione o di corsia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42906" y="1495325"/>
            <a:ext cx="8858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Le segnalazioni delle manovre devono avvenire servendosi degli appositi indicatori luminosi di direzione;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tali segnalazioni devono continuare per tutta la durata della manovra e devono cessare quando questa è completata;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per svoltare a destra, tenersi il più vicino possibile al margine destro della carreggiata;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per svoltare a  sinistra, accostarsi il più possibile all’asse della carreggiata e, qualora si tratti di intersezione, eseguire la svolta in prossimità del centro della intersezione e a sinistra di questo, salvo diversa segnalazione;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in entrambi i casi i conducenti non devono imboccare l’altra strada contromano e devono usare la massima prudenza. </a:t>
            </a:r>
            <a:endParaRPr lang="it-IT" sz="22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74199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Guida dei veicoli in condizioni di Emergenza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323528" y="1639341"/>
            <a:ext cx="84296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Art.177 del Codice della Strada dispone la normativa per la circolazione degli auto/motoveicoli adibiti a servizi di polizia o antincendio e delle autoambulanze in situazioni di Emergenza.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COMMA 1:</a:t>
            </a:r>
          </a:p>
          <a:p>
            <a:pPr indent="100013">
              <a:buFont typeface="Arial" panose="020B0604020202020204" pitchFamily="34" charset="0"/>
              <a:buNone/>
            </a:pPr>
            <a:endParaRPr lang="it-IT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42913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“l’uso del dispositivo acustico supplementare di allarme e, qualora i veicoli ne siano muniti, anche del dispositivo supplementare di segnalazione visiva a luce lampeggiante blu, è consentito ai conducenti dei mezzi adibiti a servizi di polizia o antincendio […] delle autoambulanze e veicoli assimilati adibiti al trasporto di plasma ed organi, </a:t>
            </a:r>
            <a:r>
              <a:rPr lang="it-IT" sz="2600" b="1" i="1" u="sng" dirty="0" smtClean="0">
                <a:solidFill>
                  <a:srgbClr val="FF0000"/>
                </a:solidFill>
                <a:latin typeface="Century Gothic" pitchFamily="34" charset="0"/>
              </a:rPr>
              <a:t>SOLO PER L’ESPLETAMENTO DI SERVIZI URGENTI D’ISTITUTO</a:t>
            </a: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”.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2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it-IT" sz="2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74199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Guida dei veicoli in condizioni di Emergenza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0" y="1639341"/>
            <a:ext cx="87526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it-IT" sz="3800" b="1" dirty="0" smtClean="0">
                <a:solidFill>
                  <a:srgbClr val="002060"/>
                </a:solidFill>
                <a:latin typeface="Century Gothic" pitchFamily="34" charset="0"/>
              </a:rPr>
              <a:t>Art.177 del Codice della Strada dispone la normativa per la circolazione degli auto/motoveicoli adibiti a servizi di polizia o antincendio e delle autoambulanze in situazioni di Emergenza.</a:t>
            </a:r>
          </a:p>
          <a:p>
            <a:pPr algn="just">
              <a:buFont typeface="Arial" pitchFamily="34" charset="0"/>
              <a:buNone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800100">
              <a:buFont typeface="Arial" pitchFamily="34" charset="0"/>
              <a:buNone/>
            </a:pPr>
            <a:r>
              <a:rPr lang="it-IT" sz="3500" b="1" dirty="0" smtClean="0">
                <a:solidFill>
                  <a:srgbClr val="002060"/>
                </a:solidFill>
                <a:latin typeface="Century Gothic" pitchFamily="34" charset="0"/>
              </a:rPr>
              <a:t>COMMA 2</a:t>
            </a:r>
            <a:r>
              <a:rPr lang="it-IT" sz="29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indent="100013">
              <a:buFont typeface="Arial" pitchFamily="34" charset="0"/>
              <a:buNone/>
            </a:pPr>
            <a:endParaRPr lang="it-IT" sz="6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442913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“</a:t>
            </a:r>
            <a:r>
              <a:rPr lang="it-IT" sz="3500" b="1" i="1" dirty="0" smtClean="0">
                <a:solidFill>
                  <a:srgbClr val="002060"/>
                </a:solidFill>
                <a:latin typeface="Century Gothic" pitchFamily="34" charset="0"/>
              </a:rPr>
              <a:t>i conducenti […] nell’espletamento di </a:t>
            </a:r>
            <a:r>
              <a:rPr lang="it-IT" sz="3500" b="1" i="1" u="sng" dirty="0" smtClean="0">
                <a:solidFill>
                  <a:srgbClr val="FF0000"/>
                </a:solidFill>
                <a:latin typeface="Century Gothic" pitchFamily="34" charset="0"/>
              </a:rPr>
              <a:t>servizi ur</a:t>
            </a:r>
            <a:r>
              <a:rPr lang="it-IT" sz="3500" b="1" i="1" dirty="0" smtClean="0">
                <a:solidFill>
                  <a:srgbClr val="FF0000"/>
                </a:solidFill>
                <a:latin typeface="Century Gothic" pitchFamily="34" charset="0"/>
              </a:rPr>
              <a:t>g</a:t>
            </a:r>
            <a:r>
              <a:rPr lang="it-IT" sz="3500" b="1" i="1" u="sng" dirty="0" smtClean="0">
                <a:solidFill>
                  <a:srgbClr val="FF0000"/>
                </a:solidFill>
                <a:latin typeface="Century Gothic" pitchFamily="34" charset="0"/>
              </a:rPr>
              <a:t>enti d’istituto</a:t>
            </a:r>
            <a:r>
              <a:rPr lang="it-IT" sz="3500" b="1" i="1" dirty="0" smtClean="0">
                <a:solidFill>
                  <a:srgbClr val="002060"/>
                </a:solidFill>
                <a:latin typeface="Century Gothic" pitchFamily="34" charset="0"/>
              </a:rPr>
              <a:t>, qualora usino congiuntamente il dispositivo acustico supplementare di allarme e quello di segnalazione visiva a luce lampeggiante blu, </a:t>
            </a:r>
            <a:r>
              <a:rPr lang="it-IT" sz="3500" b="1" i="1" u="sng" dirty="0" smtClean="0">
                <a:solidFill>
                  <a:srgbClr val="002060"/>
                </a:solidFill>
                <a:latin typeface="Century Gothic" pitchFamily="34" charset="0"/>
              </a:rPr>
              <a:t>NON</a:t>
            </a:r>
            <a:r>
              <a:rPr lang="it-IT" sz="3500" b="1" i="1" dirty="0" smtClean="0">
                <a:solidFill>
                  <a:srgbClr val="002060"/>
                </a:solidFill>
                <a:latin typeface="Century Gothic" pitchFamily="34" charset="0"/>
              </a:rPr>
              <a:t> sono tenuti ad osservare gli obblighi, i divieti e le limitazioni relative alla circolazione, le prescrizioni della segnaletica stradale e le norme di comportamento in genere, ad eccezione delle segnalazioni degli </a:t>
            </a:r>
            <a:r>
              <a:rPr lang="it-IT" sz="3500" b="1" i="1" u="sng" dirty="0" smtClean="0">
                <a:solidFill>
                  <a:srgbClr val="002060"/>
                </a:solidFill>
                <a:latin typeface="Century Gothic" pitchFamily="34" charset="0"/>
              </a:rPr>
              <a:t>AGENTI del traffico </a:t>
            </a:r>
            <a:r>
              <a:rPr lang="it-IT" sz="3500" b="1" i="1" dirty="0" smtClean="0">
                <a:solidFill>
                  <a:srgbClr val="002060"/>
                </a:solidFill>
                <a:latin typeface="Century Gothic" pitchFamily="34" charset="0"/>
              </a:rPr>
              <a:t>e nel rispetto comunque delle regole di comune </a:t>
            </a:r>
            <a:r>
              <a:rPr lang="it-IT" sz="3500" b="1" i="1" u="sng" dirty="0" smtClean="0">
                <a:solidFill>
                  <a:srgbClr val="002060"/>
                </a:solidFill>
                <a:latin typeface="Century Gothic" pitchFamily="34" charset="0"/>
              </a:rPr>
              <a:t>PRUDENZA e DILIGENZA</a:t>
            </a:r>
            <a:r>
              <a:rPr lang="it-IT" sz="3500" b="1" i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sz="2600" b="1" i="1" dirty="0" smtClean="0">
                <a:solidFill>
                  <a:srgbClr val="002060"/>
                </a:solidFill>
                <a:latin typeface="Century Gothic" pitchFamily="34" charset="0"/>
              </a:rPr>
              <a:t>”.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83568" y="5661248"/>
            <a:ext cx="74199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NO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PER VEICOLI FURGONATI E AUTO PER IL TSS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65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32868"/>
            <a:ext cx="5786078" cy="947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Cenni 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 normativa vigente sulla guida e possibili sanzioni (</a:t>
            </a:r>
            <a:r>
              <a:rPr lang="it-IT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C.d.S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.)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36380" y="1052736"/>
            <a:ext cx="74199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Guida dei veicoli in condizioni di Emergenza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00857" y="1683721"/>
            <a:ext cx="87153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Chiunque si trovi sulla strada percorsa dai veicoli di cui al comma 1, o sulle strade adiacenti in prossimità degli sbocchi sulla prima, appena udito il segnale acustico supplementare di allarme </a:t>
            </a:r>
            <a:r>
              <a:rPr lang="it-IT" sz="2400" b="1" u="sng" dirty="0" smtClean="0">
                <a:solidFill>
                  <a:srgbClr val="002060"/>
                </a:solidFill>
                <a:latin typeface="Century Gothic" pitchFamily="34" charset="0"/>
              </a:rPr>
              <a:t>HA L’OBBLIGO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 di lasciare libero il passo e, se necessario, di fermarsi.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È vietato seguire da presso tali veicoli avvantaggiandosi nella progressione di marcia.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Chiunque, al di fuori dei casi di cui al comma 1, fa uso dei dispositivi supplementari ivi indicati è soggetto alla sanzione amministrativa del pagamento di una somma da 80 a 318 €.</a:t>
            </a:r>
          </a:p>
          <a:p>
            <a:pPr algn="just">
              <a:buFont typeface="Wingdings" pitchFamily="2" charset="2"/>
              <a:buChar char="§"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06202" y="116632"/>
            <a:ext cx="6768752" cy="99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Regolamentazione delle aree specifiche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 sosta e parcheggi speciali per disabili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5526" y="1412776"/>
            <a:ext cx="3624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Hanno diritto al rilascio del contrassegno:</a:t>
            </a:r>
          </a:p>
          <a:p>
            <a:pPr marL="342000" indent="-457200"/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• Le persone con capacità di deambulazione sensibilmente ridotta;</a:t>
            </a:r>
          </a:p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• Le persone non vedenti.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486915" cy="231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683568" y="3573016"/>
            <a:ext cx="822960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 un periodo inferiore ai cinque anni, quindi a tempo determinato, può essere rilasciato anche a: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Persone con temporanea riduzione della capacità di deambulazione a causa di infortunio o per altre cause patologiche;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Persone con totale assenza di ogni autonomia funzionale e con necessità di assistenza continua, per recarsi in luoghi di cura.</a:t>
            </a:r>
          </a:p>
        </p:txBody>
      </p:sp>
    </p:spTree>
    <p:extLst>
      <p:ext uri="{BB962C8B-B14F-4D97-AF65-F5344CB8AC3E}">
        <p14:creationId xmlns:p14="http://schemas.microsoft.com/office/powerpoint/2010/main" val="24237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306202" y="476672"/>
            <a:ext cx="2185678" cy="50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Conclusioni</a:t>
            </a: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59483" y="1628801"/>
            <a:ext cx="8229600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905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 TUTTI I TIPI DI TRASPORTO SANITARIO                           È FONDAMENTALE LA CONOSCENZA E IL RISPETTO DI TUTTE LE NORME GIURIDICHE SPECIFICHE.                                      </a:t>
            </a:r>
          </a:p>
          <a:p>
            <a:pPr indent="19050" algn="ctr">
              <a:buFont typeface="Arial" panose="020B0604020202020204" pitchFamily="34" charset="0"/>
              <a:buNone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IL MANCATO RISPETTO DELLA LEGISLAZIONE COMPORTA RESPONSABILITÀ INDIVIDUALI.</a:t>
            </a:r>
          </a:p>
          <a:p>
            <a:pPr algn="just">
              <a:buFont typeface="Arial" panose="020B0604020202020204" pitchFamily="34" charset="0"/>
              <a:buNone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95536" y="4162354"/>
            <a:ext cx="8145187" cy="1403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5000"/>
              </a:lnSpc>
              <a:spcBef>
                <a:spcPct val="80000"/>
              </a:spcBef>
              <a:buClr>
                <a:srgbClr val="FF9900"/>
              </a:buClr>
              <a:buFont typeface="Wingdings" pitchFamily="2" charset="2"/>
              <a:buNone/>
              <a:defRPr/>
            </a:pPr>
            <a:r>
              <a:rPr lang="it-IT" sz="2400" b="1" dirty="0" smtClean="0">
                <a:ln w="11430"/>
                <a:solidFill>
                  <a:srgbClr val="C00000"/>
                </a:solidFill>
                <a:latin typeface="Century Gothic" pitchFamily="34" charset="0"/>
              </a:rPr>
              <a:t>Essere a bordo di un’auto contrassegnata per il Trasporto Sanitario Semplice </a:t>
            </a:r>
            <a:r>
              <a:rPr lang="it-IT" sz="2400" b="1" u="sng" dirty="0" smtClean="0">
                <a:ln w="11430"/>
                <a:solidFill>
                  <a:srgbClr val="C00000"/>
                </a:solidFill>
                <a:latin typeface="Century Gothic" pitchFamily="34" charset="0"/>
              </a:rPr>
              <a:t>non</a:t>
            </a:r>
            <a:r>
              <a:rPr lang="it-IT" sz="2400" b="1" dirty="0" smtClean="0">
                <a:ln w="11430"/>
                <a:solidFill>
                  <a:srgbClr val="C00000"/>
                </a:solidFill>
                <a:latin typeface="Century Gothic" pitchFamily="34" charset="0"/>
              </a:rPr>
              <a:t> esenta dal rispetto delle normative regolamentate dal Codice della Strada</a:t>
            </a:r>
            <a:endParaRPr lang="it-IT" sz="2400" b="1" dirty="0">
              <a:ln w="11430"/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7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06202" y="116632"/>
            <a:ext cx="6768752" cy="99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Regolamentazione delle aree specifiche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 sosta e parcheggi speciali per disabili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428596" y="1428736"/>
            <a:ext cx="6231636" cy="518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Il soggetto provvisto di tagliando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1) può transitare: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Nelle Zone a Traffico Limitato (ZTL)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Nelle Aree Pedonali Urbane (APU)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Nelle corsie preferenziali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2) può sostare: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Negli appositi spazi riservati nei parcheggi pubblici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Nelle aree di parcheggio a tempo determinato, senza limitazioni di orario e senza esposizione del disco orario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Nei parcheggi a pagamento (gratuitamente)</a:t>
            </a:r>
            <a:endParaRPr lang="it-IT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113196"/>
            <a:ext cx="1563763" cy="2869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33" t="4822" r="8065" b="21918"/>
          <a:stretch/>
        </p:blipFill>
        <p:spPr>
          <a:xfrm>
            <a:off x="6895730" y="4267268"/>
            <a:ext cx="1584176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306202" y="116632"/>
            <a:ext cx="6768752" cy="995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Regolamentazione delle aree specifiche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di sosta e parcheggi speciali per disabili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653101" y="1268760"/>
            <a:ext cx="7239748" cy="217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A norma di legge (art. 10 e 16 del DPR 24 luglio 1996, n.503 e dal D.M. 236/1989) si prevede che il parcheggio riservato ai disabili sia: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Di larghezza non inferiore ai 3.20m</a:t>
            </a:r>
          </a:p>
          <a:p>
            <a:pPr algn="just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Di lunghezza non inferiore ai 6m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 (nel caso sia posto lungo il senso di marcia)</a:t>
            </a:r>
            <a:endParaRPr lang="it-IT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2113" y="2215008"/>
            <a:ext cx="2367091" cy="3898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5343" y="3507854"/>
            <a:ext cx="3230470" cy="2605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258" y="4305976"/>
            <a:ext cx="2509856" cy="180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6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06202" y="502325"/>
            <a:ext cx="2718044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Sosta e fermata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 bwMode="auto">
          <a:xfrm>
            <a:off x="214282" y="1124744"/>
            <a:ext cx="857253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2060"/>
                </a:solidFill>
                <a:latin typeface="Century Gothic" pitchFamily="34" charset="0"/>
              </a:rPr>
              <a:t>Art.157 del Codice della Strada</a:t>
            </a:r>
          </a:p>
          <a:p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Arresto: interruzione della marcia del veicolo dovuta ad esigenze della circolazione.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Fermata: temporanea sospensione della marcia anche in area dove non sia ammessa la sosta, per consentire la salita o la discesa delle persone, ovvero altre esigenze di brevissima durata (durante la fermata, che non deve comunque arrecare intralcio alla circolazione, IL CONDUCENTE DEVE ESSERE PRESENTE E PRONTO A RIPRENDERE LA MARCIA).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Sosta: sospensione della marcia del veicolo protratta nel tempo, con possibilità di allontanamento da parte del conducente.</a:t>
            </a:r>
          </a:p>
          <a:p>
            <a:pPr algn="just">
              <a:buFont typeface="Wingdings" pitchFamily="2" charset="2"/>
              <a:buChar char="§"/>
            </a:pPr>
            <a:endParaRPr lang="it-IT" sz="5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Sosta di emergenza: interruzione della marcia nel caso in cui il veicolo è inutilizzabile per avaria ovvero deve arrestarsi per malessere fisico del conducente o di un passeggero.</a:t>
            </a:r>
            <a:endParaRPr lang="it-IT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2" name="Triangolo rettangolo 1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>
                <a:solidFill>
                  <a:prstClr val="white"/>
                </a:solidFill>
              </a:rPr>
              <a:t>TSS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306202" y="502325"/>
            <a:ext cx="2718044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Sosta e fermata</a:t>
            </a: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85720" y="1428750"/>
            <a:ext cx="842965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In caso di fermata o di sosta, il veicolo deve essere collocato il più vicino possibile al margine destro della carreggiata, parallelamente ad esso e secondo il senso di marcia;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>
                <a:solidFill>
                  <a:srgbClr val="002060"/>
                </a:solidFill>
                <a:latin typeface="Century Gothic" pitchFamily="34" charset="0"/>
              </a:rPr>
              <a:t>d</a:t>
            </a: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urante la sosta il veicolo deve avere il motore spento;</a:t>
            </a:r>
          </a:p>
          <a:p>
            <a:pPr algn="just">
              <a:buFont typeface="Wingdings" pitchFamily="2" charset="2"/>
              <a:buChar char="§"/>
            </a:pPr>
            <a:endParaRPr lang="it-IT" sz="1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002060"/>
                </a:solidFill>
                <a:latin typeface="Century Gothic" pitchFamily="34" charset="0"/>
              </a:rPr>
              <a:t>è fatto divieto a chiunque di aprire le porte del veicolo, di scendere dallo stesso, nonché di lasciare aperte le porte, senza essersi assicurato che ciò non costituisca pericolo o intralcio per gli altri utenti della strada.</a:t>
            </a:r>
          </a:p>
          <a:p>
            <a:pPr algn="just">
              <a:buFont typeface="Wingdings" pitchFamily="2" charset="2"/>
              <a:buChar char="§"/>
            </a:pPr>
            <a:endParaRPr lang="it-IT" sz="24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3220</Words>
  <Application>Microsoft Office PowerPoint</Application>
  <PresentationFormat>Presentazione su schermo (4:3)</PresentationFormat>
  <Paragraphs>403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50</vt:i4>
      </vt:variant>
    </vt:vector>
  </HeadingPairs>
  <TitlesOfParts>
    <vt:vector size="57" baseType="lpstr">
      <vt:lpstr>Arial</vt:lpstr>
      <vt:lpstr>Calibri</vt:lpstr>
      <vt:lpstr>Century Gothic</vt:lpstr>
      <vt:lpstr>Gill Sans MT</vt:lpstr>
      <vt:lpstr>Wingdings</vt:lpstr>
      <vt:lpstr>2_Personalizza struttura</vt:lpstr>
      <vt:lpstr>3_Personalizza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2017-11-11T13:42:35Z</dcterms:created>
  <dcterms:modified xsi:type="dcterms:W3CDTF">2018-01-02T11:35:08Z</dcterms:modified>
</cp:coreProperties>
</file>