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16"/>
  </p:notesMasterIdLst>
  <p:handoutMasterIdLst>
    <p:handoutMasterId r:id="rId17"/>
  </p:handoutMasterIdLst>
  <p:sldIdLst>
    <p:sldId id="488" r:id="rId2"/>
    <p:sldId id="489" r:id="rId3"/>
    <p:sldId id="490" r:id="rId4"/>
    <p:sldId id="491" r:id="rId5"/>
    <p:sldId id="492" r:id="rId6"/>
    <p:sldId id="493" r:id="rId7"/>
    <p:sldId id="532" r:id="rId8"/>
    <p:sldId id="494" r:id="rId9"/>
    <p:sldId id="495" r:id="rId10"/>
    <p:sldId id="496" r:id="rId11"/>
    <p:sldId id="497" r:id="rId12"/>
    <p:sldId id="529" r:id="rId13"/>
    <p:sldId id="498" r:id="rId14"/>
    <p:sldId id="499" r:id="rId15"/>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8" autoAdjust="0"/>
    <p:restoredTop sz="83433" autoAdjust="0"/>
  </p:normalViewPr>
  <p:slideViewPr>
    <p:cSldViewPr>
      <p:cViewPr varScale="1">
        <p:scale>
          <a:sx n="93" d="100"/>
          <a:sy n="93" d="100"/>
        </p:scale>
        <p:origin x="1164"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8" d="100"/>
          <a:sy n="78" d="100"/>
        </p:scale>
        <p:origin x="33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041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A1153C8-E7DE-4603-80D6-FC6C52D0E4EA}" type="datetimeFigureOut">
              <a:rPr lang="it-IT" smtClean="0"/>
              <a:pPr/>
              <a:t>02/01/2018</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4AE0298-9CF4-4E06-B72F-D6157D409E11}" type="slidenum">
              <a:rPr lang="it-IT" smtClean="0"/>
              <a:pPr/>
              <a:t>‹N›</a:t>
            </a:fld>
            <a:endParaRPr lang="it-IT"/>
          </a:p>
        </p:txBody>
      </p:sp>
    </p:spTree>
    <p:extLst>
      <p:ext uri="{BB962C8B-B14F-4D97-AF65-F5344CB8AC3E}">
        <p14:creationId xmlns:p14="http://schemas.microsoft.com/office/powerpoint/2010/main" val="313760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mn-lt"/>
                <a:ea typeface="+mn-ea"/>
                <a:cs typeface="+mn-cs"/>
              </a:rPr>
              <a:t>L'</a:t>
            </a:r>
            <a:r>
              <a:rPr kumimoji="0" lang="it-IT" sz="1200" b="1" i="0" u="none" strike="noStrike" kern="1200" cap="none" spc="0" normalizeH="0" baseline="0" noProof="0" dirty="0">
                <a:ln>
                  <a:noFill/>
                </a:ln>
                <a:solidFill>
                  <a:prstClr val="black"/>
                </a:solidFill>
                <a:effectLst/>
                <a:uLnTx/>
                <a:uFillTx/>
                <a:latin typeface="+mn-lt"/>
                <a:ea typeface="+mn-ea"/>
                <a:cs typeface="+mn-cs"/>
              </a:rPr>
              <a:t>empatia</a:t>
            </a:r>
            <a:r>
              <a:rPr kumimoji="0" lang="it-IT" sz="1200" b="0" i="0" u="none" strike="noStrike" kern="1200" cap="none" spc="0" normalizeH="0" baseline="0" noProof="0" dirty="0">
                <a:ln>
                  <a:noFill/>
                </a:ln>
                <a:solidFill>
                  <a:prstClr val="black"/>
                </a:solidFill>
                <a:effectLst/>
                <a:uLnTx/>
                <a:uFillTx/>
                <a:latin typeface="+mn-lt"/>
                <a:ea typeface="+mn-ea"/>
                <a:cs typeface="+mn-cs"/>
              </a:rPr>
              <a:t> è la capacità di comprendere appieno lo stato d'animo altrui, sia che si tratti di gioia, che di dolore. Si concretizza con un atteggiamento verso gli altri caratterizzato da un impegno di comprensione dell'altro, escludendo ogni attitudine affettiva personale (simpatia, antipatia) e ogni giudizio morale.</a:t>
            </a:r>
          </a:p>
          <a:p>
            <a:endParaRPr lang="it-IT" dirty="0"/>
          </a:p>
        </p:txBody>
      </p:sp>
      <p:sp>
        <p:nvSpPr>
          <p:cNvPr id="4" name="Segnaposto numero diapositiva 3"/>
          <p:cNvSpPr>
            <a:spLocks noGrp="1"/>
          </p:cNvSpPr>
          <p:nvPr>
            <p:ph type="sldNum" sz="quarter" idx="10"/>
          </p:nvPr>
        </p:nvSpPr>
        <p:spPr/>
        <p:txBody>
          <a:bodyPr/>
          <a:lstStyle/>
          <a:p>
            <a:fld id="{24AE0298-9CF4-4E06-B72F-D6157D409E11}" type="slidenum">
              <a:rPr lang="it-IT" smtClean="0"/>
              <a:pPr/>
              <a:t>5</a:t>
            </a:fld>
            <a:endParaRPr lang="it-IT"/>
          </a:p>
        </p:txBody>
      </p:sp>
    </p:spTree>
    <p:extLst>
      <p:ext uri="{BB962C8B-B14F-4D97-AF65-F5344CB8AC3E}">
        <p14:creationId xmlns:p14="http://schemas.microsoft.com/office/powerpoint/2010/main" val="339722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Domanda aperta: prevede una risposta non </a:t>
            </a:r>
            <a:r>
              <a:rPr lang="it-IT" dirty="0" err="1" smtClean="0"/>
              <a:t>pre</a:t>
            </a:r>
            <a:r>
              <a:rPr lang="it-IT" dirty="0" smtClean="0"/>
              <a:t>-codificata, libera e permette di raccogliere maggiori informazioni (es. “come si sente ?”). Domanda chiusa: preveda la scelta di una risposte già codificate (es. “ha mal di testa ?” – si/no).</a:t>
            </a:r>
          </a:p>
          <a:p>
            <a:endParaRPr lang="it-IT" dirty="0"/>
          </a:p>
        </p:txBody>
      </p:sp>
      <p:sp>
        <p:nvSpPr>
          <p:cNvPr id="4" name="Segnaposto numero diapositiva 3"/>
          <p:cNvSpPr>
            <a:spLocks noGrp="1"/>
          </p:cNvSpPr>
          <p:nvPr>
            <p:ph type="sldNum" sz="quarter" idx="10"/>
          </p:nvPr>
        </p:nvSpPr>
        <p:spPr/>
        <p:txBody>
          <a:bodyPr/>
          <a:lstStyle/>
          <a:p>
            <a:fld id="{24AE0298-9CF4-4E06-B72F-D6157D409E11}" type="slidenum">
              <a:rPr lang="it-IT" smtClean="0"/>
              <a:pPr/>
              <a:t>7</a:t>
            </a:fld>
            <a:endParaRPr lang="it-IT"/>
          </a:p>
        </p:txBody>
      </p:sp>
    </p:spTree>
    <p:extLst>
      <p:ext uri="{BB962C8B-B14F-4D97-AF65-F5344CB8AC3E}">
        <p14:creationId xmlns:p14="http://schemas.microsoft.com/office/powerpoint/2010/main" val="382114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Century Gothic" pitchFamily="34" charset="0"/>
                <a:ea typeface="+mn-ea"/>
                <a:cs typeface="+mn-cs"/>
              </a:rPr>
              <a:t>Fare esempio sugli ausili ; bastone, stampelle, attenzione ai portatori di deficit visivi e/o acustici (auricolari)</a:t>
            </a:r>
          </a:p>
          <a:p>
            <a:endParaRPr lang="it-IT" dirty="0"/>
          </a:p>
        </p:txBody>
      </p:sp>
      <p:sp>
        <p:nvSpPr>
          <p:cNvPr id="4" name="Segnaposto numero diapositiva 3"/>
          <p:cNvSpPr>
            <a:spLocks noGrp="1"/>
          </p:cNvSpPr>
          <p:nvPr>
            <p:ph type="sldNum" sz="quarter" idx="10"/>
          </p:nvPr>
        </p:nvSpPr>
        <p:spPr/>
        <p:txBody>
          <a:bodyPr/>
          <a:lstStyle/>
          <a:p>
            <a:fld id="{24AE0298-9CF4-4E06-B72F-D6157D409E11}" type="slidenum">
              <a:rPr lang="it-IT" smtClean="0"/>
              <a:pPr/>
              <a:t>10</a:t>
            </a:fld>
            <a:endParaRPr lang="it-IT"/>
          </a:p>
        </p:txBody>
      </p:sp>
    </p:spTree>
    <p:extLst>
      <p:ext uri="{BB962C8B-B14F-4D97-AF65-F5344CB8AC3E}">
        <p14:creationId xmlns:p14="http://schemas.microsoft.com/office/powerpoint/2010/main" val="277149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0316C967-3014-4414-A87D-7C4E3A5035C3}" type="datetimeFigureOut">
              <a:rPr lang="it-IT">
                <a:solidFill>
                  <a:prstClr val="black">
                    <a:tint val="75000"/>
                  </a:prstClr>
                </a:solidFill>
              </a:rPr>
              <a:pPr>
                <a:defRPr/>
              </a:pPr>
              <a:t>02/01/2018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81B1355-74FE-491D-B7F2-EC180BF53E7D}" type="slidenum">
              <a:rPr lang="it-IT" altLang="it-IT"/>
              <a:pPr>
                <a:defRPr/>
              </a:pPr>
              <a:t>‹N›</a:t>
            </a:fld>
            <a:endParaRPr lang="it-IT" altLang="it-IT"/>
          </a:p>
        </p:txBody>
      </p:sp>
    </p:spTree>
    <p:extLst>
      <p:ext uri="{BB962C8B-B14F-4D97-AF65-F5344CB8AC3E}">
        <p14:creationId xmlns:p14="http://schemas.microsoft.com/office/powerpoint/2010/main" val="45201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7726C78A-3D73-4448-8442-3D1AD49810D7}" type="datetimeFigureOut">
              <a:rPr lang="it-IT">
                <a:solidFill>
                  <a:prstClr val="black">
                    <a:tint val="75000"/>
                  </a:prstClr>
                </a:solidFill>
              </a:rPr>
              <a:pPr>
                <a:defRPr/>
              </a:pPr>
              <a:t>02/01/2018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E51C040-D21B-4D7A-931F-09F6483DF588}" type="slidenum">
              <a:rPr lang="it-IT" altLang="it-IT"/>
              <a:pPr>
                <a:defRPr/>
              </a:pPr>
              <a:t>‹N›</a:t>
            </a:fld>
            <a:endParaRPr lang="it-IT" altLang="it-IT"/>
          </a:p>
        </p:txBody>
      </p:sp>
    </p:spTree>
    <p:extLst>
      <p:ext uri="{BB962C8B-B14F-4D97-AF65-F5344CB8AC3E}">
        <p14:creationId xmlns:p14="http://schemas.microsoft.com/office/powerpoint/2010/main" val="2251683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645C1BD6-68CB-4565-85D1-CF83BDE53C74}" type="datetimeFigureOut">
              <a:rPr lang="it-IT">
                <a:solidFill>
                  <a:prstClr val="black">
                    <a:tint val="75000"/>
                  </a:prstClr>
                </a:solidFill>
              </a:rPr>
              <a:pPr>
                <a:defRPr/>
              </a:pPr>
              <a:t>02/01/2018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A0D30330-9C8C-457B-9EF9-D11844AE2A4B}" type="slidenum">
              <a:rPr lang="it-IT" altLang="it-IT"/>
              <a:pPr>
                <a:defRPr/>
              </a:pPr>
              <a:t>‹N›</a:t>
            </a:fld>
            <a:endParaRPr lang="it-IT" altLang="it-IT"/>
          </a:p>
        </p:txBody>
      </p:sp>
    </p:spTree>
    <p:extLst>
      <p:ext uri="{BB962C8B-B14F-4D97-AF65-F5344CB8AC3E}">
        <p14:creationId xmlns:p14="http://schemas.microsoft.com/office/powerpoint/2010/main" val="383372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13771ED3-073E-4C30-8747-B1A974FBC459}" type="datetimeFigureOut">
              <a:rPr lang="it-IT">
                <a:solidFill>
                  <a:prstClr val="black">
                    <a:tint val="75000"/>
                  </a:prstClr>
                </a:solidFill>
              </a:rPr>
              <a:pPr>
                <a:defRPr/>
              </a:pPr>
              <a:t>02/01/2018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7961044-0B86-46A1-9C01-E58CFB626F7C}" type="slidenum">
              <a:rPr lang="it-IT" altLang="it-IT"/>
              <a:pPr>
                <a:defRPr/>
              </a:pPr>
              <a:t>‹N›</a:t>
            </a:fld>
            <a:endParaRPr lang="it-IT" altLang="it-IT"/>
          </a:p>
        </p:txBody>
      </p:sp>
    </p:spTree>
    <p:extLst>
      <p:ext uri="{BB962C8B-B14F-4D97-AF65-F5344CB8AC3E}">
        <p14:creationId xmlns:p14="http://schemas.microsoft.com/office/powerpoint/2010/main" val="419079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31B0A5B-557C-471A-A3D1-A0420CF19E9C}" type="datetimeFigureOut">
              <a:rPr lang="it-IT">
                <a:solidFill>
                  <a:prstClr val="black">
                    <a:tint val="75000"/>
                  </a:prstClr>
                </a:solidFill>
              </a:rPr>
              <a:pPr>
                <a:defRPr/>
              </a:pPr>
              <a:t>02/01/2018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F0B7104-D0E6-4F3F-9134-FB00738C017F}" type="slidenum">
              <a:rPr lang="it-IT" altLang="it-IT"/>
              <a:pPr>
                <a:defRPr/>
              </a:pPr>
              <a:t>‹N›</a:t>
            </a:fld>
            <a:endParaRPr lang="it-IT" altLang="it-IT"/>
          </a:p>
        </p:txBody>
      </p:sp>
    </p:spTree>
    <p:extLst>
      <p:ext uri="{BB962C8B-B14F-4D97-AF65-F5344CB8AC3E}">
        <p14:creationId xmlns:p14="http://schemas.microsoft.com/office/powerpoint/2010/main" val="230073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87F8B4E3-A4B1-4BBA-A82C-DD2A561137CF}" type="datetimeFigureOut">
              <a:rPr lang="it-IT">
                <a:solidFill>
                  <a:prstClr val="black">
                    <a:tint val="75000"/>
                  </a:prstClr>
                </a:solidFill>
              </a:rPr>
              <a:pPr>
                <a:defRPr/>
              </a:pPr>
              <a:t>02/01/2018</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FD1F761-5FE1-48B5-AB0C-FD58F8F4F61C}" type="slidenum">
              <a:rPr lang="it-IT" altLang="it-IT"/>
              <a:pPr>
                <a:defRPr/>
              </a:pPr>
              <a:t>‹N›</a:t>
            </a:fld>
            <a:endParaRPr lang="it-IT" altLang="it-IT"/>
          </a:p>
        </p:txBody>
      </p:sp>
    </p:spTree>
    <p:extLst>
      <p:ext uri="{BB962C8B-B14F-4D97-AF65-F5344CB8AC3E}">
        <p14:creationId xmlns:p14="http://schemas.microsoft.com/office/powerpoint/2010/main" val="384817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E9DCD45B-2561-48ED-A217-605D3F58A9B5}" type="datetimeFigureOut">
              <a:rPr lang="it-IT">
                <a:solidFill>
                  <a:prstClr val="black">
                    <a:tint val="75000"/>
                  </a:prstClr>
                </a:solidFill>
              </a:rPr>
              <a:pPr>
                <a:defRPr/>
              </a:pPr>
              <a:t>02/01/2018</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DC4060BD-7A39-494C-99D5-35358C63263C}" type="slidenum">
              <a:rPr lang="it-IT" altLang="it-IT"/>
              <a:pPr>
                <a:defRPr/>
              </a:pPr>
              <a:t>‹N›</a:t>
            </a:fld>
            <a:endParaRPr lang="it-IT" altLang="it-IT"/>
          </a:p>
        </p:txBody>
      </p:sp>
    </p:spTree>
    <p:extLst>
      <p:ext uri="{BB962C8B-B14F-4D97-AF65-F5344CB8AC3E}">
        <p14:creationId xmlns:p14="http://schemas.microsoft.com/office/powerpoint/2010/main" val="155823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BEE14D60-9CCE-47CE-B2F5-34BF3BBEFF6A}" type="datetimeFigureOut">
              <a:rPr lang="it-IT">
                <a:solidFill>
                  <a:prstClr val="black">
                    <a:tint val="75000"/>
                  </a:prstClr>
                </a:solidFill>
              </a:rPr>
              <a:pPr>
                <a:defRPr/>
              </a:pPr>
              <a:t>02/01/2018</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32824279-E790-4CBA-9713-890CACBC6B6D}" type="slidenum">
              <a:rPr lang="it-IT" altLang="it-IT"/>
              <a:pPr>
                <a:defRPr/>
              </a:pPr>
              <a:t>‹N›</a:t>
            </a:fld>
            <a:endParaRPr lang="it-IT" altLang="it-IT"/>
          </a:p>
        </p:txBody>
      </p:sp>
    </p:spTree>
    <p:extLst>
      <p:ext uri="{BB962C8B-B14F-4D97-AF65-F5344CB8AC3E}">
        <p14:creationId xmlns:p14="http://schemas.microsoft.com/office/powerpoint/2010/main" val="41325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6326A284-C290-441D-8043-58B63BB55943}" type="datetimeFigureOut">
              <a:rPr lang="it-IT">
                <a:solidFill>
                  <a:prstClr val="black">
                    <a:tint val="75000"/>
                  </a:prstClr>
                </a:solidFill>
              </a:rPr>
              <a:pPr>
                <a:defRPr/>
              </a:pPr>
              <a:t>02/01/2018</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8A15F6D9-6143-40E1-BD0E-04CE3442E39C}" type="slidenum">
              <a:rPr lang="it-IT" altLang="it-IT"/>
              <a:pPr>
                <a:defRPr/>
              </a:pPr>
              <a:t>‹N›</a:t>
            </a:fld>
            <a:endParaRPr lang="it-IT" altLang="it-IT"/>
          </a:p>
        </p:txBody>
      </p:sp>
    </p:spTree>
    <p:extLst>
      <p:ext uri="{BB962C8B-B14F-4D97-AF65-F5344CB8AC3E}">
        <p14:creationId xmlns:p14="http://schemas.microsoft.com/office/powerpoint/2010/main" val="105620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FB1E031-F092-4360-895F-8B9A1169E6F3}" type="datetimeFigureOut">
              <a:rPr lang="it-IT">
                <a:solidFill>
                  <a:prstClr val="black">
                    <a:tint val="75000"/>
                  </a:prstClr>
                </a:solidFill>
              </a:rPr>
              <a:pPr>
                <a:defRPr/>
              </a:pPr>
              <a:t>02/01/2018</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B146D99F-319C-46F6-9BE9-8FD27D346C19}" type="slidenum">
              <a:rPr lang="it-IT" altLang="it-IT"/>
              <a:pPr>
                <a:defRPr/>
              </a:pPr>
              <a:t>‹N›</a:t>
            </a:fld>
            <a:endParaRPr lang="it-IT" altLang="it-IT"/>
          </a:p>
        </p:txBody>
      </p:sp>
    </p:spTree>
    <p:extLst>
      <p:ext uri="{BB962C8B-B14F-4D97-AF65-F5344CB8AC3E}">
        <p14:creationId xmlns:p14="http://schemas.microsoft.com/office/powerpoint/2010/main" val="38812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9F2D057-96CF-4BD8-B6C3-C8397EEF6C16}" type="datetimeFigureOut">
              <a:rPr lang="it-IT">
                <a:solidFill>
                  <a:prstClr val="black">
                    <a:tint val="75000"/>
                  </a:prstClr>
                </a:solidFill>
              </a:rPr>
              <a:pPr>
                <a:defRPr/>
              </a:pPr>
              <a:t>02/01/2018</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DAC963CD-D8D2-4EDD-A0DC-E42C3DC13201}" type="slidenum">
              <a:rPr lang="it-IT" altLang="it-IT"/>
              <a:pPr>
                <a:defRPr/>
              </a:pPr>
              <a:t>‹N›</a:t>
            </a:fld>
            <a:endParaRPr lang="it-IT" altLang="it-IT"/>
          </a:p>
        </p:txBody>
      </p:sp>
    </p:spTree>
    <p:extLst>
      <p:ext uri="{BB962C8B-B14F-4D97-AF65-F5344CB8AC3E}">
        <p14:creationId xmlns:p14="http://schemas.microsoft.com/office/powerpoint/2010/main" val="3786858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dirty="0"/>
              <a:t>Fare clic per modificare stili del testo dello schema</a:t>
            </a:r>
          </a:p>
          <a:p>
            <a:pPr lvl="1"/>
            <a:r>
              <a:rPr lang="it-IT" altLang="it-IT" dirty="0"/>
              <a:t>Secondo livello</a:t>
            </a:r>
          </a:p>
          <a:p>
            <a:pPr lvl="2"/>
            <a:r>
              <a:rPr lang="it-IT" altLang="it-IT" dirty="0"/>
              <a:t>Terzo livello</a:t>
            </a:r>
          </a:p>
          <a:p>
            <a:pPr lvl="3"/>
            <a:r>
              <a:rPr lang="it-IT" altLang="it-IT" dirty="0"/>
              <a:t>Quarto livello</a:t>
            </a:r>
          </a:p>
          <a:p>
            <a:pPr lvl="4"/>
            <a:r>
              <a:rPr lang="it-IT" altLang="it-IT" dirty="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fld id="{3B2289E3-7FF6-4363-957B-9DF623038476}" type="datetimeFigureOut">
              <a:rPr lang="it-IT">
                <a:solidFill>
                  <a:prstClr val="black">
                    <a:tint val="75000"/>
                  </a:prstClr>
                </a:solidFill>
              </a:rPr>
              <a:pPr fontAlgn="base">
                <a:spcBef>
                  <a:spcPct val="0"/>
                </a:spcBef>
                <a:spcAft>
                  <a:spcPct val="0"/>
                </a:spcAft>
                <a:defRPr/>
              </a:pPr>
              <a:t>02/01/2018</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86578920-D3F0-40FE-876B-41913A24DACC}" type="slidenum">
              <a:rPr lang="it-IT" altLang="it-IT">
                <a:latin typeface="Arial" panose="020B0604020202020204" pitchFamily="34" charset="0"/>
                <a:cs typeface="Arial" panose="020B0604020202020204" pitchFamily="34" charset="0"/>
              </a:rPr>
              <a:pPr fontAlgn="base">
                <a:spcBef>
                  <a:spcPct val="0"/>
                </a:spcBef>
                <a:spcAft>
                  <a:spcPct val="0"/>
                </a:spcAft>
                <a:defRPr/>
              </a:pPr>
              <a:t>‹N›</a:t>
            </a:fld>
            <a:endParaRPr lang="it-IT" altLang="it-IT">
              <a:latin typeface="Arial" panose="020B0604020202020204" pitchFamily="34" charset="0"/>
              <a:cs typeface="Arial" panose="020B0604020202020204" pitchFamily="34" charset="0"/>
            </a:endParaRPr>
          </a:p>
        </p:txBody>
      </p:sp>
      <p:pic>
        <p:nvPicPr>
          <p:cNvPr id="2" name="Immagin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8384" y="111450"/>
            <a:ext cx="1005086" cy="523735"/>
          </a:xfrm>
          <a:prstGeom prst="rect">
            <a:avLst/>
          </a:prstGeom>
        </p:spPr>
      </p:pic>
    </p:spTree>
    <p:extLst>
      <p:ext uri="{BB962C8B-B14F-4D97-AF65-F5344CB8AC3E}">
        <p14:creationId xmlns:p14="http://schemas.microsoft.com/office/powerpoint/2010/main" val="243600789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47846"/>
            <a:ext cx="9144000" cy="2110154"/>
          </a:xfrm>
          <a:prstGeom prst="rect">
            <a:avLst/>
          </a:prstGeom>
        </p:spPr>
      </p:pic>
      <p:pic>
        <p:nvPicPr>
          <p:cNvPr id="12293" name="Immagin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53975" y="112713"/>
            <a:ext cx="35099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224768"/>
            <a:ext cx="1391717" cy="1116000"/>
          </a:xfrm>
          <a:prstGeom prst="rect">
            <a:avLst/>
          </a:prstGeom>
        </p:spPr>
      </p:pic>
      <p:sp>
        <p:nvSpPr>
          <p:cNvPr id="9" name="Rectangle 23"/>
          <p:cNvSpPr>
            <a:spLocks noChangeArrowheads="1"/>
          </p:cNvSpPr>
          <p:nvPr/>
        </p:nvSpPr>
        <p:spPr bwMode="auto">
          <a:xfrm>
            <a:off x="335855" y="5891192"/>
            <a:ext cx="8568955" cy="423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0" cap="none" spc="50" normalizeH="0" baseline="0" noProof="0" dirty="0">
                <a:ln w="0"/>
                <a:solidFill>
                  <a:srgbClr val="EEECE1"/>
                </a:solidFill>
                <a:effectLst>
                  <a:innerShdw blurRad="63500" dist="50800" dir="13500000">
                    <a:srgbClr val="000000">
                      <a:alpha val="50000"/>
                    </a:srgbClr>
                  </a:innerShdw>
                </a:effectLst>
                <a:uLnTx/>
                <a:uFillTx/>
                <a:latin typeface="Calibri"/>
                <a:ea typeface="+mn-ea"/>
                <a:cs typeface="+mn-cs"/>
              </a:rPr>
              <a:t>Struttura </a:t>
            </a:r>
            <a:r>
              <a:rPr kumimoji="0" lang="en-US" sz="1600" b="1" i="0" u="none" strike="noStrike" kern="0" cap="none" spc="50" normalizeH="0" baseline="0" noProof="0" dirty="0" err="1">
                <a:ln w="0"/>
                <a:solidFill>
                  <a:srgbClr val="EEECE1"/>
                </a:solidFill>
                <a:effectLst>
                  <a:innerShdw blurRad="63500" dist="50800" dir="13500000">
                    <a:srgbClr val="000000">
                      <a:alpha val="50000"/>
                    </a:srgbClr>
                  </a:innerShdw>
                </a:effectLst>
                <a:uLnTx/>
                <a:uFillTx/>
                <a:latin typeface="Calibri"/>
                <a:ea typeface="+mn-ea"/>
                <a:cs typeface="+mn-cs"/>
              </a:rPr>
              <a:t>Formazione</a:t>
            </a:r>
            <a:r>
              <a:rPr kumimoji="0" lang="en-US" sz="1600" b="1" i="0" u="none" strike="noStrike" kern="0" cap="none" spc="50" normalizeH="0" baseline="0" noProof="0" dirty="0">
                <a:ln w="0"/>
                <a:solidFill>
                  <a:srgbClr val="EEECE1"/>
                </a:solidFill>
                <a:effectLst>
                  <a:innerShdw blurRad="63500" dist="50800" dir="13500000">
                    <a:srgbClr val="000000">
                      <a:alpha val="50000"/>
                    </a:srgbClr>
                  </a:innerShdw>
                </a:effectLst>
                <a:uLnTx/>
                <a:uFillTx/>
                <a:latin typeface="Calibri"/>
                <a:ea typeface="+mn-ea"/>
                <a:cs typeface="+mn-cs"/>
              </a:rPr>
              <a:t> </a:t>
            </a:r>
            <a:r>
              <a:rPr kumimoji="0" lang="en-US" sz="1600" b="1" i="0" u="none" strike="noStrike" kern="0" cap="none" spc="50" normalizeH="0" baseline="0" noProof="0" dirty="0" smtClean="0">
                <a:ln w="0"/>
                <a:solidFill>
                  <a:srgbClr val="EEECE1"/>
                </a:solidFill>
                <a:effectLst>
                  <a:innerShdw blurRad="63500" dist="50800" dir="13500000">
                    <a:srgbClr val="000000">
                      <a:alpha val="50000"/>
                    </a:srgbClr>
                  </a:innerShdw>
                </a:effectLst>
                <a:uLnTx/>
                <a:uFillTx/>
                <a:latin typeface="Calibri"/>
                <a:ea typeface="+mn-ea"/>
                <a:cs typeface="+mn-cs"/>
              </a:rPr>
              <a:t>AREU</a:t>
            </a:r>
            <a:endParaRPr kumimoji="0" lang="en-US" sz="1600" b="1" i="0" u="none" strike="noStrike" kern="0" cap="none" spc="50" normalizeH="0" baseline="0" noProof="0" dirty="0">
              <a:ln w="0"/>
              <a:solidFill>
                <a:srgbClr val="EEECE1"/>
              </a:solidFill>
              <a:effectLst>
                <a:innerShdw blurRad="63500" dist="50800" dir="13500000">
                  <a:srgbClr val="000000">
                    <a:alpha val="50000"/>
                  </a:srgbClr>
                </a:innerShdw>
              </a:effectLst>
              <a:uLnTx/>
              <a:uFillTx/>
              <a:latin typeface="Calibri"/>
              <a:ea typeface="+mn-ea"/>
              <a:cs typeface="+mn-cs"/>
            </a:endParaRPr>
          </a:p>
        </p:txBody>
      </p:sp>
      <p:sp>
        <p:nvSpPr>
          <p:cNvPr id="10" name="Rettangolo 9"/>
          <p:cNvSpPr/>
          <p:nvPr/>
        </p:nvSpPr>
        <p:spPr>
          <a:xfrm>
            <a:off x="7457369" y="735703"/>
            <a:ext cx="157912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w="1905"/>
                <a:solidFill>
                  <a:srgbClr val="002060"/>
                </a:solidFill>
                <a:effectLst>
                  <a:innerShdw blurRad="69850" dist="43180" dir="5400000">
                    <a:srgbClr val="000000">
                      <a:alpha val="65000"/>
                    </a:srgbClr>
                  </a:innerShdw>
                </a:effectLst>
                <a:uLnTx/>
                <a:uFillTx/>
                <a:latin typeface="Century Gothic" pitchFamily="34" charset="0"/>
                <a:ea typeface="+mn-ea"/>
                <a:cs typeface="+mn-cs"/>
              </a:rPr>
              <a:t>MODULO TSS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n w="1905"/>
                <a:solidFill>
                  <a:srgbClr val="002060"/>
                </a:solidFill>
                <a:effectLst>
                  <a:innerShdw blurRad="69850" dist="43180" dir="5400000">
                    <a:srgbClr val="000000">
                      <a:alpha val="65000"/>
                    </a:srgbClr>
                  </a:innerShdw>
                </a:effectLst>
                <a:latin typeface="Century Gothic" pitchFamily="34" charset="0"/>
              </a:rPr>
              <a:t>CAPITOLO D</a:t>
            </a:r>
            <a:endParaRPr kumimoji="0" lang="it-IT"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12" name="CasellaDiTesto 11"/>
          <p:cNvSpPr txBox="1"/>
          <p:nvPr/>
        </p:nvSpPr>
        <p:spPr>
          <a:xfrm>
            <a:off x="287523" y="2276872"/>
            <a:ext cx="8568954"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ln w="11430"/>
                <a:solidFill>
                  <a:srgbClr val="00206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Approccio </a:t>
            </a:r>
            <a:r>
              <a:rPr lang="it-IT" sz="4000" b="1" dirty="0" smtClean="0">
                <a:ln w="11430"/>
                <a:solidFill>
                  <a:srgbClr val="00206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psicologico </a:t>
            </a:r>
            <a:r>
              <a:rPr lang="it-IT" sz="4000" b="1" dirty="0">
                <a:ln w="11430"/>
                <a:solidFill>
                  <a:srgbClr val="00206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e </a:t>
            </a:r>
            <a:r>
              <a:rPr lang="it-IT" sz="4000" b="1" dirty="0" smtClean="0">
                <a:ln w="11430"/>
                <a:solidFill>
                  <a:srgbClr val="00206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relazionale </a:t>
            </a:r>
            <a:r>
              <a:rPr lang="it-IT" sz="4000" b="1" dirty="0">
                <a:ln w="11430"/>
                <a:solidFill>
                  <a:srgbClr val="00206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con </a:t>
            </a:r>
            <a:r>
              <a:rPr lang="it-IT" sz="4000" b="1" dirty="0" smtClean="0">
                <a:ln w="11430"/>
                <a:solidFill>
                  <a:srgbClr val="00206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l’utente</a:t>
            </a:r>
            <a:endParaRPr kumimoji="0" lang="it-IT" sz="4000" b="1" i="0" u="none" strike="noStrike" kern="1200" cap="none" spc="0" normalizeH="0" baseline="0" noProof="0" dirty="0">
              <a:ln w="11430"/>
              <a:solidFill>
                <a:srgbClr val="00206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endParaRPr>
          </a:p>
        </p:txBody>
      </p:sp>
      <p:sp>
        <p:nvSpPr>
          <p:cNvPr id="8" name="CasellaDiTesto 7"/>
          <p:cNvSpPr txBox="1"/>
          <p:nvPr/>
        </p:nvSpPr>
        <p:spPr>
          <a:xfrm>
            <a:off x="107504" y="3739324"/>
            <a:ext cx="8928992"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it-IT" sz="3200" b="1" spc="50" dirty="0" smtClean="0">
                <a:ln w="0"/>
                <a:solidFill>
                  <a:srgbClr val="EEECE1"/>
                </a:solidFill>
                <a:effectLst>
                  <a:innerShdw blurRad="63500" dist="50800" dir="13500000">
                    <a:srgbClr val="000000">
                      <a:alpha val="50000"/>
                    </a:srgbClr>
                  </a:innerShdw>
                </a:effectLst>
                <a:latin typeface="Century Gothic" panose="020B0502020202020204" pitchFamily="34" charset="0"/>
              </a:rPr>
              <a:t>Addetto al </a:t>
            </a:r>
            <a:r>
              <a:rPr lang="it-IT" sz="3600" b="1" spc="50" dirty="0" smtClean="0">
                <a:ln w="0"/>
                <a:solidFill>
                  <a:srgbClr val="EEECE1"/>
                </a:solidFill>
                <a:effectLst>
                  <a:innerShdw blurRad="63500" dist="50800" dir="13500000">
                    <a:srgbClr val="000000">
                      <a:alpha val="50000"/>
                    </a:srgbClr>
                  </a:innerShdw>
                </a:effectLst>
                <a:latin typeface="Century Gothic" panose="020B0502020202020204" pitchFamily="34" charset="0"/>
              </a:rPr>
              <a:t>Trasporto Sanitario Semplice</a:t>
            </a:r>
          </a:p>
        </p:txBody>
      </p:sp>
    </p:spTree>
    <p:extLst>
      <p:ext uri="{BB962C8B-B14F-4D97-AF65-F5344CB8AC3E}">
        <p14:creationId xmlns:p14="http://schemas.microsoft.com/office/powerpoint/2010/main" val="3335965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Immagin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TSS</a:t>
            </a:r>
          </a:p>
        </p:txBody>
      </p:sp>
      <p:sp>
        <p:nvSpPr>
          <p:cNvPr id="5" name="Rectangle 7"/>
          <p:cNvSpPr>
            <a:spLocks noChangeArrowheads="1"/>
          </p:cNvSpPr>
          <p:nvPr/>
        </p:nvSpPr>
        <p:spPr bwMode="auto">
          <a:xfrm>
            <a:off x="598841" y="1885229"/>
            <a:ext cx="8136904" cy="3571747"/>
          </a:xfrm>
          <a:prstGeom prst="rect">
            <a:avLst/>
          </a:prstGeom>
          <a:noFill/>
          <a:ln w="12700">
            <a:noFill/>
            <a:miter lim="800000"/>
            <a:headEnd/>
            <a:tailEnd/>
          </a:ln>
          <a:effectLst>
            <a:outerShdw dist="35921" dir="2700000" algn="ctr" rotWithShape="0">
              <a:srgbClr val="E7DEC9"/>
            </a:outerShdw>
          </a:effectLst>
        </p:spPr>
        <p:txBody>
          <a:bodyPr wrap="square" lIns="0" tIns="0" rIns="0" bIns="0">
            <a:spAutoFit/>
          </a:bodyPr>
          <a:lstStyle/>
          <a:p>
            <a:pPr marL="457200" marR="0" lvl="0" indent="-457200" defTabSz="914400" eaLnBrk="1" fontAlgn="auto" latinLnBrk="0" hangingPunct="1">
              <a:lnSpc>
                <a:spcPct val="95000"/>
              </a:lnSpc>
              <a:spcBef>
                <a:spcPct val="80000"/>
              </a:spcBef>
              <a:spcAft>
                <a:spcPts val="0"/>
              </a:spcAft>
              <a:buClr>
                <a:srgbClr val="FF9900"/>
              </a:buClr>
              <a:buSzTx/>
              <a:buFont typeface="Wingdings" panose="05000000000000000000" pitchFamily="2" charset="2"/>
              <a:buChar char="ü"/>
              <a:tabLst/>
              <a:defRPr/>
            </a:pPr>
            <a:r>
              <a:rPr kumimoji="0" lang="it-IT" sz="2200" b="1" i="0" u="none" strike="noStrike" kern="0" cap="none" spc="0" normalizeH="0" baseline="0" noProof="0" dirty="0">
                <a:ln>
                  <a:noFill/>
                </a:ln>
                <a:solidFill>
                  <a:prstClr val="black"/>
                </a:solidFill>
                <a:effectLst/>
                <a:uLnTx/>
                <a:uFillTx/>
                <a:latin typeface="Century Gothic" pitchFamily="34" charset="0"/>
              </a:rPr>
              <a:t>VALUTA IL TIPO DI HANDICAP </a:t>
            </a:r>
            <a:r>
              <a:rPr kumimoji="0" lang="it-IT" sz="2200" b="1" i="0" u="none" strike="noStrike" kern="0" cap="none" spc="0" normalizeH="0" baseline="0" noProof="0" dirty="0" smtClean="0">
                <a:ln>
                  <a:noFill/>
                </a:ln>
                <a:solidFill>
                  <a:prstClr val="black"/>
                </a:solidFill>
                <a:effectLst/>
                <a:uLnTx/>
                <a:uFillTx/>
                <a:latin typeface="Century Gothic" pitchFamily="34" charset="0"/>
              </a:rPr>
              <a:t>E IL </a:t>
            </a:r>
            <a:r>
              <a:rPr kumimoji="0" lang="it-IT" sz="2200" b="1" i="0" u="none" strike="noStrike" kern="0" cap="none" spc="0" normalizeH="0" baseline="0" noProof="0" dirty="0">
                <a:ln>
                  <a:noFill/>
                </a:ln>
                <a:solidFill>
                  <a:prstClr val="black"/>
                </a:solidFill>
                <a:effectLst/>
                <a:uLnTx/>
                <a:uFillTx/>
                <a:latin typeface="Century Gothic" pitchFamily="34" charset="0"/>
              </a:rPr>
              <a:t>GRADO DI </a:t>
            </a:r>
            <a:r>
              <a:rPr kumimoji="0" lang="it-IT" sz="2200" b="1" i="0" u="none" strike="noStrike" kern="0" cap="none" spc="0" normalizeH="0" baseline="0" noProof="0" dirty="0" smtClean="0">
                <a:ln>
                  <a:noFill/>
                </a:ln>
                <a:solidFill>
                  <a:prstClr val="black"/>
                </a:solidFill>
                <a:effectLst/>
                <a:uLnTx/>
                <a:uFillTx/>
                <a:latin typeface="Century Gothic" pitchFamily="34" charset="0"/>
              </a:rPr>
              <a:t>AUTONOMIA</a:t>
            </a:r>
          </a:p>
          <a:p>
            <a:pPr marL="457200" marR="0" lvl="0" indent="-457200" defTabSz="914400" eaLnBrk="1" fontAlgn="auto" latinLnBrk="0" hangingPunct="1">
              <a:lnSpc>
                <a:spcPct val="150000"/>
              </a:lnSpc>
              <a:spcBef>
                <a:spcPct val="80000"/>
              </a:spcBef>
              <a:spcAft>
                <a:spcPts val="0"/>
              </a:spcAft>
              <a:buClr>
                <a:srgbClr val="FF9900"/>
              </a:buClr>
              <a:buSzTx/>
              <a:buFont typeface="Wingdings" panose="05000000000000000000" pitchFamily="2" charset="2"/>
              <a:buChar char="ü"/>
              <a:tabLst/>
              <a:defRPr/>
            </a:pPr>
            <a:r>
              <a:rPr lang="it-IT" sz="2200" b="1" kern="0" dirty="0" smtClean="0">
                <a:solidFill>
                  <a:prstClr val="black"/>
                </a:solidFill>
                <a:latin typeface="Century Gothic" pitchFamily="34" charset="0"/>
              </a:rPr>
              <a:t>RISPETTA I SUOI TEMPI</a:t>
            </a:r>
          </a:p>
          <a:p>
            <a:pPr marL="457200" marR="0" lvl="0" indent="-457200" defTabSz="914400" eaLnBrk="1" fontAlgn="auto" latinLnBrk="0" hangingPunct="1">
              <a:lnSpc>
                <a:spcPct val="150000"/>
              </a:lnSpc>
              <a:spcBef>
                <a:spcPct val="80000"/>
              </a:spcBef>
              <a:spcAft>
                <a:spcPts val="0"/>
              </a:spcAft>
              <a:buClr>
                <a:srgbClr val="FF9900"/>
              </a:buClr>
              <a:buSzTx/>
              <a:buFont typeface="Wingdings" panose="05000000000000000000" pitchFamily="2" charset="2"/>
              <a:buChar char="ü"/>
              <a:tabLst/>
              <a:defRPr/>
            </a:pPr>
            <a:r>
              <a:rPr lang="it-IT" sz="2200" b="1" kern="0" dirty="0" smtClean="0">
                <a:solidFill>
                  <a:prstClr val="black"/>
                </a:solidFill>
                <a:latin typeface="Century Gothic" pitchFamily="34" charset="0"/>
              </a:rPr>
              <a:t>MANTIENI SEMPRE IL LIVELLO VISIVO</a:t>
            </a:r>
          </a:p>
          <a:p>
            <a:pPr marL="457200" marR="0" lvl="0" indent="-457200" defTabSz="914400" eaLnBrk="1" fontAlgn="auto" latinLnBrk="0" hangingPunct="1">
              <a:lnSpc>
                <a:spcPct val="150000"/>
              </a:lnSpc>
              <a:spcBef>
                <a:spcPct val="80000"/>
              </a:spcBef>
              <a:spcAft>
                <a:spcPts val="0"/>
              </a:spcAft>
              <a:buClr>
                <a:srgbClr val="FF9900"/>
              </a:buClr>
              <a:buSzTx/>
              <a:buFont typeface="Wingdings" panose="05000000000000000000" pitchFamily="2" charset="2"/>
              <a:buChar char="ü"/>
              <a:tabLst/>
              <a:defRPr/>
            </a:pPr>
            <a:r>
              <a:rPr lang="it-IT" sz="2200" b="1" kern="0" dirty="0" smtClean="0">
                <a:solidFill>
                  <a:prstClr val="black"/>
                </a:solidFill>
                <a:latin typeface="Century Gothic" pitchFamily="34" charset="0"/>
              </a:rPr>
              <a:t>RISPETTA LA PERSONA E NON IGNORARLA</a:t>
            </a:r>
          </a:p>
          <a:p>
            <a:pPr marL="457200" marR="0" lvl="0" indent="-457200" defTabSz="914400" eaLnBrk="1" fontAlgn="auto" latinLnBrk="0" hangingPunct="1">
              <a:lnSpc>
                <a:spcPct val="95000"/>
              </a:lnSpc>
              <a:spcBef>
                <a:spcPct val="80000"/>
              </a:spcBef>
              <a:spcAft>
                <a:spcPts val="0"/>
              </a:spcAft>
              <a:buClr>
                <a:srgbClr val="FF9900"/>
              </a:buClr>
              <a:buSzTx/>
              <a:buFont typeface="Wingdings" panose="05000000000000000000" pitchFamily="2" charset="2"/>
              <a:buChar char="ü"/>
              <a:tabLst/>
              <a:defRPr/>
            </a:pPr>
            <a:r>
              <a:rPr kumimoji="0" lang="it-IT" sz="2200" b="1" i="0" u="none" strike="noStrike" kern="0" cap="none" spc="0" normalizeH="0" baseline="0" noProof="0" dirty="0" smtClean="0">
                <a:ln>
                  <a:noFill/>
                </a:ln>
                <a:solidFill>
                  <a:prstClr val="black"/>
                </a:solidFill>
                <a:effectLst/>
                <a:uLnTx/>
                <a:uFillTx/>
                <a:latin typeface="Century Gothic" pitchFamily="34" charset="0"/>
              </a:rPr>
              <a:t>PERMETTI DI PORTARE GLI AUSILI INDISPENSABILI PER LE RELAZIONI SOCIALI</a:t>
            </a:r>
            <a:endParaRPr kumimoji="0" lang="it-IT" sz="2200" b="1" i="0" u="none" strike="noStrike" kern="0" cap="none" spc="0" normalizeH="0" baseline="0" noProof="0" dirty="0">
              <a:ln>
                <a:noFill/>
              </a:ln>
              <a:solidFill>
                <a:prstClr val="black"/>
              </a:solidFill>
              <a:effectLst/>
              <a:uLnTx/>
              <a:uFillTx/>
              <a:latin typeface="Century Gothic" pitchFamily="34" charset="0"/>
            </a:endParaRPr>
          </a:p>
        </p:txBody>
      </p:sp>
      <p:sp>
        <p:nvSpPr>
          <p:cNvPr id="7" name="Rectangle 2"/>
          <p:cNvSpPr>
            <a:spLocks noChangeArrowheads="1"/>
          </p:cNvSpPr>
          <p:nvPr/>
        </p:nvSpPr>
        <p:spPr bwMode="auto">
          <a:xfrm>
            <a:off x="1306202" y="565233"/>
            <a:ext cx="3769854" cy="830997"/>
          </a:xfrm>
          <a:prstGeom prst="rect">
            <a:avLst/>
          </a:prstGeom>
          <a:noFill/>
          <a:ln w="9525">
            <a:noFill/>
            <a:miter lim="800000"/>
            <a:headEnd/>
            <a:tailEnd/>
          </a:ln>
        </p:spPr>
        <p:txBody>
          <a:bodyPr wrap="square" lIns="0" tIns="0" rIns="0" bIns="0">
            <a:spAutoFit/>
          </a:bodyPr>
          <a:lstStyle/>
          <a:p>
            <a:pPr eaLnBrk="0" hangingPunct="0">
              <a:lnSpc>
                <a:spcPct val="90000"/>
              </a:lnSpc>
            </a:pPr>
            <a:r>
              <a:rPr lang="it-IT" sz="3000" b="1" dirty="0">
                <a:solidFill>
                  <a:srgbClr val="C00000"/>
                </a:solidFill>
                <a:latin typeface="Century Gothic" pitchFamily="34" charset="0"/>
              </a:rPr>
              <a:t>con  </a:t>
            </a:r>
            <a:r>
              <a:rPr lang="it-IT" sz="3000" b="1" dirty="0" smtClean="0">
                <a:solidFill>
                  <a:srgbClr val="C00000"/>
                </a:solidFill>
                <a:latin typeface="Century Gothic" pitchFamily="34" charset="0"/>
              </a:rPr>
              <a:t>il paziente  </a:t>
            </a:r>
            <a:r>
              <a:rPr lang="it-IT" sz="3000" b="1" u="sng" dirty="0">
                <a:solidFill>
                  <a:srgbClr val="C00000"/>
                </a:solidFill>
                <a:latin typeface="Century Gothic" pitchFamily="34" charset="0"/>
              </a:rPr>
              <a:t>diversamente </a:t>
            </a:r>
            <a:r>
              <a:rPr lang="it-IT" sz="3000" b="1" u="sng" dirty="0" smtClean="0">
                <a:solidFill>
                  <a:srgbClr val="C00000"/>
                </a:solidFill>
                <a:latin typeface="Century Gothic" pitchFamily="34" charset="0"/>
              </a:rPr>
              <a:t>abile</a:t>
            </a:r>
            <a:r>
              <a:rPr lang="it-IT" sz="3000" b="1" dirty="0" smtClean="0">
                <a:solidFill>
                  <a:srgbClr val="C00000"/>
                </a:solidFill>
                <a:latin typeface="Century Gothic" pitchFamily="34" charset="0"/>
              </a:rPr>
              <a:t>:</a:t>
            </a:r>
            <a:endParaRPr lang="it-IT" sz="3000" b="1" u="sng" dirty="0">
              <a:solidFill>
                <a:srgbClr val="C00000"/>
              </a:solidFill>
              <a:latin typeface="Century Gothic" pitchFamily="34" charset="0"/>
            </a:endParaRPr>
          </a:p>
        </p:txBody>
      </p:sp>
      <p:pic>
        <p:nvPicPr>
          <p:cNvPr id="6" name="Immagine 5"/>
          <p:cNvPicPr>
            <a:picLocks noChangeAspect="1"/>
          </p:cNvPicPr>
          <p:nvPr/>
        </p:nvPicPr>
        <p:blipFill rotWithShape="1">
          <a:blip r:embed="rId5">
            <a:clrChange>
              <a:clrFrom>
                <a:srgbClr val="FFFFFF"/>
              </a:clrFrom>
              <a:clrTo>
                <a:srgbClr val="FFFFFF">
                  <a:alpha val="0"/>
                </a:srgbClr>
              </a:clrTo>
            </a:clrChange>
          </a:blip>
          <a:srcRect l="31100" r="5901" b="74150"/>
          <a:stretch/>
        </p:blipFill>
        <p:spPr>
          <a:xfrm>
            <a:off x="5005958" y="2852"/>
            <a:ext cx="4138041" cy="1697956"/>
          </a:xfrm>
          <a:prstGeom prst="rect">
            <a:avLst/>
          </a:prstGeom>
        </p:spPr>
      </p:pic>
      <p:pic>
        <p:nvPicPr>
          <p:cNvPr id="8" name="Immagine 7"/>
          <p:cNvPicPr>
            <a:picLocks noChangeAspect="1"/>
          </p:cNvPicPr>
          <p:nvPr/>
        </p:nvPicPr>
        <p:blipFill rotWithShape="1">
          <a:blip r:embed="rId5">
            <a:clrChange>
              <a:clrFrom>
                <a:srgbClr val="FFFFFF"/>
              </a:clrFrom>
              <a:clrTo>
                <a:srgbClr val="FFFFFF">
                  <a:alpha val="0"/>
                </a:srgbClr>
              </a:clrTo>
            </a:clrChange>
          </a:blip>
          <a:srcRect l="8001" t="27950" r="6951" b="52100"/>
          <a:stretch/>
        </p:blipFill>
        <p:spPr>
          <a:xfrm>
            <a:off x="1547664" y="5489847"/>
            <a:ext cx="5832648" cy="1368152"/>
          </a:xfrm>
          <a:prstGeom prst="rect">
            <a:avLst/>
          </a:prstGeom>
        </p:spPr>
      </p:pic>
      <p:pic>
        <p:nvPicPr>
          <p:cNvPr id="9" name="Immagine 8"/>
          <p:cNvPicPr>
            <a:picLocks noChangeAspect="1"/>
          </p:cNvPicPr>
          <p:nvPr/>
        </p:nvPicPr>
        <p:blipFill rotWithShape="1">
          <a:blip r:embed="rId5">
            <a:clrChange>
              <a:clrFrom>
                <a:srgbClr val="FFFFFF"/>
              </a:clrFrom>
              <a:clrTo>
                <a:srgbClr val="FFFFFF">
                  <a:alpha val="0"/>
                </a:srgbClr>
              </a:clrTo>
            </a:clrChange>
          </a:blip>
          <a:srcRect l="78550" t="48950" r="10100" b="27951"/>
          <a:stretch/>
        </p:blipFill>
        <p:spPr>
          <a:xfrm>
            <a:off x="8244408" y="2615233"/>
            <a:ext cx="778406" cy="1584176"/>
          </a:xfrm>
          <a:prstGeom prst="rect">
            <a:avLst/>
          </a:prstGeom>
        </p:spPr>
      </p:pic>
      <p:pic>
        <p:nvPicPr>
          <p:cNvPr id="10" name="Immagine 9"/>
          <p:cNvPicPr>
            <a:picLocks noChangeAspect="1"/>
          </p:cNvPicPr>
          <p:nvPr/>
        </p:nvPicPr>
        <p:blipFill rotWithShape="1">
          <a:blip r:embed="rId5">
            <a:clrChange>
              <a:clrFrom>
                <a:srgbClr val="FFFFFF"/>
              </a:clrFrom>
              <a:clrTo>
                <a:srgbClr val="FFFFFF">
                  <a:alpha val="0"/>
                </a:srgbClr>
              </a:clrTo>
            </a:clrChange>
          </a:blip>
          <a:srcRect l="9051" t="48950" r="78349" b="27951"/>
          <a:stretch/>
        </p:blipFill>
        <p:spPr>
          <a:xfrm>
            <a:off x="7480780" y="5273824"/>
            <a:ext cx="864096" cy="1584176"/>
          </a:xfrm>
          <a:prstGeom prst="rect">
            <a:avLst/>
          </a:prstGeom>
        </p:spPr>
      </p:pic>
      <p:pic>
        <p:nvPicPr>
          <p:cNvPr id="11" name="Immagine 10"/>
          <p:cNvPicPr>
            <a:picLocks noChangeAspect="1"/>
          </p:cNvPicPr>
          <p:nvPr/>
        </p:nvPicPr>
        <p:blipFill rotWithShape="1">
          <a:blip r:embed="rId5">
            <a:clrChange>
              <a:clrFrom>
                <a:srgbClr val="FFFFFF"/>
              </a:clrFrom>
              <a:clrTo>
                <a:srgbClr val="FFFFFF">
                  <a:alpha val="0"/>
                </a:srgbClr>
              </a:clrTo>
            </a:clrChange>
          </a:blip>
          <a:srcRect l="9051" t="2751" r="77300" b="72050"/>
          <a:stretch/>
        </p:blipFill>
        <p:spPr>
          <a:xfrm>
            <a:off x="7097669" y="2612817"/>
            <a:ext cx="936104" cy="1728192"/>
          </a:xfrm>
          <a:prstGeom prst="rect">
            <a:avLst/>
          </a:prstGeom>
        </p:spPr>
      </p:pic>
    </p:spTree>
    <p:extLst>
      <p:ext uri="{BB962C8B-B14F-4D97-AF65-F5344CB8AC3E}">
        <p14:creationId xmlns:p14="http://schemas.microsoft.com/office/powerpoint/2010/main" val="2750994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Immagin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TSS</a:t>
            </a:r>
          </a:p>
        </p:txBody>
      </p:sp>
      <p:sp>
        <p:nvSpPr>
          <p:cNvPr id="7" name="Rectangle 28"/>
          <p:cNvSpPr>
            <a:spLocks noChangeArrowheads="1"/>
          </p:cNvSpPr>
          <p:nvPr/>
        </p:nvSpPr>
        <p:spPr bwMode="auto">
          <a:xfrm>
            <a:off x="971600" y="1547061"/>
            <a:ext cx="7475150" cy="2860783"/>
          </a:xfrm>
          <a:prstGeom prst="rect">
            <a:avLst/>
          </a:prstGeom>
          <a:noFill/>
          <a:ln w="12700">
            <a:noFill/>
            <a:miter lim="800000"/>
            <a:headEnd/>
            <a:tailEnd/>
          </a:ln>
          <a:effectLst>
            <a:outerShdw dist="35921" dir="2700000" algn="ctr" rotWithShape="0">
              <a:srgbClr val="E7DEC9"/>
            </a:outerShdw>
          </a:effectLst>
        </p:spPr>
        <p:txBody>
          <a:bodyPr wrap="square" lIns="0" tIns="0" rIns="0" bIns="0">
            <a:spAutoFit/>
          </a:bodyPr>
          <a:lstStyle/>
          <a:p>
            <a:pPr marL="342900" marR="0" lvl="0" indent="-342900" defTabSz="914400" eaLnBrk="1" fontAlgn="auto" latinLnBrk="0" hangingPunct="1">
              <a:lnSpc>
                <a:spcPct val="95000"/>
              </a:lnSpc>
              <a:spcBef>
                <a:spcPct val="80000"/>
              </a:spcBef>
              <a:spcAft>
                <a:spcPts val="0"/>
              </a:spcAft>
              <a:buClr>
                <a:srgbClr val="FF9900"/>
              </a:buClr>
              <a:buSzTx/>
              <a:buFont typeface="Wingdings" panose="05000000000000000000" pitchFamily="2" charset="2"/>
              <a:buChar char="ü"/>
              <a:tabLst/>
              <a:defRPr/>
            </a:pPr>
            <a:r>
              <a:rPr kumimoji="0" lang="it-IT" sz="2200" b="1" i="0" u="none" strike="noStrike" kern="0" cap="none" spc="0" normalizeH="0" baseline="0" noProof="0" dirty="0" smtClean="0">
                <a:ln>
                  <a:noFill/>
                </a:ln>
                <a:solidFill>
                  <a:prstClr val="black"/>
                </a:solidFill>
                <a:effectLst/>
                <a:uLnTx/>
                <a:uFillTx/>
                <a:latin typeface="Century Gothic" pitchFamily="34" charset="0"/>
              </a:rPr>
              <a:t>RISPETTA </a:t>
            </a:r>
            <a:r>
              <a:rPr kumimoji="0" lang="it-IT" sz="2200" b="1" i="0" u="none" strike="noStrike" kern="0" cap="none" spc="0" normalizeH="0" baseline="0" noProof="0" dirty="0">
                <a:ln>
                  <a:noFill/>
                </a:ln>
                <a:solidFill>
                  <a:prstClr val="black"/>
                </a:solidFill>
                <a:effectLst/>
                <a:uLnTx/>
                <a:uFillTx/>
                <a:latin typeface="Century Gothic" pitchFamily="34" charset="0"/>
              </a:rPr>
              <a:t>LA SUA CULTURA, LE SUE REGOLE E LA SUA RELIGIONE ANCHE QUANDO SONO MOLTO DIVERSE DALLE </a:t>
            </a:r>
            <a:r>
              <a:rPr kumimoji="0" lang="it-IT" sz="2200" b="1" i="0" u="none" strike="noStrike" kern="0" cap="none" spc="0" normalizeH="0" baseline="0" noProof="0" dirty="0" smtClean="0">
                <a:ln>
                  <a:noFill/>
                </a:ln>
                <a:solidFill>
                  <a:prstClr val="black"/>
                </a:solidFill>
                <a:effectLst/>
                <a:uLnTx/>
                <a:uFillTx/>
                <a:latin typeface="Century Gothic" pitchFamily="34" charset="0"/>
              </a:rPr>
              <a:t>TUE</a:t>
            </a:r>
          </a:p>
          <a:p>
            <a:pPr marL="342900" marR="0" lvl="0" indent="-342900" defTabSz="914400" eaLnBrk="1" fontAlgn="auto" latinLnBrk="0" hangingPunct="1">
              <a:lnSpc>
                <a:spcPct val="200000"/>
              </a:lnSpc>
              <a:spcBef>
                <a:spcPct val="80000"/>
              </a:spcBef>
              <a:spcAft>
                <a:spcPts val="0"/>
              </a:spcAft>
              <a:buClr>
                <a:srgbClr val="FF9900"/>
              </a:buClr>
              <a:buSzTx/>
              <a:buFont typeface="Wingdings" panose="05000000000000000000" pitchFamily="2" charset="2"/>
              <a:buChar char="ü"/>
              <a:tabLst/>
              <a:defRPr/>
            </a:pPr>
            <a:r>
              <a:rPr lang="it-IT" sz="2200" b="1" kern="0" dirty="0" smtClean="0">
                <a:solidFill>
                  <a:prstClr val="black"/>
                </a:solidFill>
                <a:latin typeface="Century Gothic" pitchFamily="34" charset="0"/>
              </a:rPr>
              <a:t>PARLA LENTAMENTE E CHIARAMENTE</a:t>
            </a:r>
          </a:p>
          <a:p>
            <a:pPr marL="342900" marR="0" lvl="0" indent="-342900" defTabSz="914400" eaLnBrk="1" fontAlgn="auto" latinLnBrk="0" hangingPunct="1">
              <a:lnSpc>
                <a:spcPct val="200000"/>
              </a:lnSpc>
              <a:spcBef>
                <a:spcPct val="80000"/>
              </a:spcBef>
              <a:spcAft>
                <a:spcPts val="0"/>
              </a:spcAft>
              <a:buClr>
                <a:srgbClr val="FF9900"/>
              </a:buClr>
              <a:buSzTx/>
              <a:buFont typeface="Wingdings" panose="05000000000000000000" pitchFamily="2" charset="2"/>
              <a:buChar char="ü"/>
              <a:tabLst/>
              <a:defRPr/>
            </a:pPr>
            <a:r>
              <a:rPr kumimoji="0" lang="it-IT" sz="2200" b="1" i="0" u="none" strike="noStrike" kern="0" cap="none" spc="0" normalizeH="0" baseline="0" noProof="0" dirty="0" smtClean="0">
                <a:ln>
                  <a:noFill/>
                </a:ln>
                <a:solidFill>
                  <a:prstClr val="black"/>
                </a:solidFill>
                <a:effectLst/>
                <a:uLnTx/>
                <a:uFillTx/>
                <a:latin typeface="Century Gothic" pitchFamily="34" charset="0"/>
              </a:rPr>
              <a:t>SE HAI DIFFICOLTÀ A COMUNICARE UTILIZZA I GESTI</a:t>
            </a:r>
            <a:endParaRPr kumimoji="0" lang="it-IT" sz="2200" b="1" i="0" u="none" strike="noStrike" kern="0" cap="none" spc="0" normalizeH="0" baseline="0" noProof="0" dirty="0">
              <a:ln>
                <a:noFill/>
              </a:ln>
              <a:solidFill>
                <a:prstClr val="black"/>
              </a:solidFill>
              <a:effectLst/>
              <a:uLnTx/>
              <a:uFillTx/>
              <a:latin typeface="Century Gothic" pitchFamily="34" charset="0"/>
            </a:endParaRPr>
          </a:p>
        </p:txBody>
      </p:sp>
      <p:sp>
        <p:nvSpPr>
          <p:cNvPr id="8" name="Rectangle 2"/>
          <p:cNvSpPr>
            <a:spLocks noChangeArrowheads="1"/>
          </p:cNvSpPr>
          <p:nvPr/>
        </p:nvSpPr>
        <p:spPr bwMode="auto">
          <a:xfrm>
            <a:off x="1306202" y="565233"/>
            <a:ext cx="2977766" cy="415498"/>
          </a:xfrm>
          <a:prstGeom prst="rect">
            <a:avLst/>
          </a:prstGeom>
          <a:noFill/>
          <a:ln w="9525">
            <a:noFill/>
            <a:miter lim="800000"/>
            <a:headEnd/>
            <a:tailEnd/>
          </a:ln>
        </p:spPr>
        <p:txBody>
          <a:bodyPr wrap="square" lIns="0" tIns="0" rIns="0" bIns="0">
            <a:spAutoFit/>
          </a:bodyPr>
          <a:lstStyle/>
          <a:p>
            <a:pPr eaLnBrk="0" hangingPunct="0">
              <a:lnSpc>
                <a:spcPct val="90000"/>
              </a:lnSpc>
            </a:pPr>
            <a:r>
              <a:rPr lang="it-IT" sz="3000" b="1" dirty="0">
                <a:solidFill>
                  <a:srgbClr val="C00000"/>
                </a:solidFill>
                <a:latin typeface="Century Gothic" pitchFamily="34" charset="0"/>
              </a:rPr>
              <a:t>con </a:t>
            </a:r>
            <a:r>
              <a:rPr lang="it-IT" sz="3000" b="1" dirty="0" smtClean="0">
                <a:solidFill>
                  <a:srgbClr val="C00000"/>
                </a:solidFill>
                <a:latin typeface="Century Gothic" pitchFamily="34" charset="0"/>
              </a:rPr>
              <a:t>lo </a:t>
            </a:r>
            <a:r>
              <a:rPr lang="it-IT" sz="3000" b="1" u="sng" dirty="0" smtClean="0">
                <a:solidFill>
                  <a:srgbClr val="C00000"/>
                </a:solidFill>
                <a:latin typeface="Century Gothic" pitchFamily="34" charset="0"/>
              </a:rPr>
              <a:t>straniero</a:t>
            </a:r>
            <a:r>
              <a:rPr lang="it-IT" sz="3000" b="1" dirty="0" smtClean="0">
                <a:solidFill>
                  <a:srgbClr val="C00000"/>
                </a:solidFill>
                <a:latin typeface="Century Gothic" pitchFamily="34" charset="0"/>
              </a:rPr>
              <a:t>:</a:t>
            </a:r>
            <a:endParaRPr lang="it-IT" sz="3000" b="1" u="sng" dirty="0">
              <a:solidFill>
                <a:srgbClr val="C00000"/>
              </a:solidFill>
              <a:latin typeface="Century Gothic" pitchFamily="34" charset="0"/>
            </a:endParaRPr>
          </a:p>
        </p:txBody>
      </p:sp>
      <p:pic>
        <p:nvPicPr>
          <p:cNvPr id="6" name="Immagine 5"/>
          <p:cNvPicPr>
            <a:picLocks noChangeAspect="1"/>
          </p:cNvPicPr>
          <p:nvPr/>
        </p:nvPicPr>
        <p:blipFill rotWithShape="1">
          <a:blip r:embed="rId4">
            <a:clrChange>
              <a:clrFrom>
                <a:srgbClr val="FFFFFF"/>
              </a:clrFrom>
              <a:clrTo>
                <a:srgbClr val="FFFFFF">
                  <a:alpha val="0"/>
                </a:srgbClr>
              </a:clrTo>
            </a:clrChange>
          </a:blip>
          <a:srcRect l="9680" t="6321" r="9680" b="14721"/>
          <a:stretch/>
        </p:blipFill>
        <p:spPr>
          <a:xfrm>
            <a:off x="3472471" y="4293096"/>
            <a:ext cx="2473408" cy="2421878"/>
          </a:xfrm>
          <a:prstGeom prst="rect">
            <a:avLst/>
          </a:prstGeom>
        </p:spPr>
      </p:pic>
    </p:spTree>
    <p:extLst>
      <p:ext uri="{BB962C8B-B14F-4D97-AF65-F5344CB8AC3E}">
        <p14:creationId xmlns:p14="http://schemas.microsoft.com/office/powerpoint/2010/main" val="848295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Immagin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TSS</a:t>
            </a:r>
          </a:p>
        </p:txBody>
      </p:sp>
      <p:sp>
        <p:nvSpPr>
          <p:cNvPr id="7" name="Rectangle 28"/>
          <p:cNvSpPr>
            <a:spLocks noChangeArrowheads="1"/>
          </p:cNvSpPr>
          <p:nvPr/>
        </p:nvSpPr>
        <p:spPr bwMode="auto">
          <a:xfrm>
            <a:off x="3923928" y="1628800"/>
            <a:ext cx="4968552" cy="4001095"/>
          </a:xfrm>
          <a:prstGeom prst="rect">
            <a:avLst/>
          </a:prstGeom>
          <a:noFill/>
          <a:ln w="12700">
            <a:noFill/>
            <a:miter lim="800000"/>
            <a:headEnd/>
            <a:tailEnd/>
          </a:ln>
          <a:effectLst>
            <a:outerShdw dist="35921" dir="2700000" algn="ctr" rotWithShape="0">
              <a:srgbClr val="E7DEC9"/>
            </a:outerShdw>
          </a:effectLst>
        </p:spPr>
        <p:txBody>
          <a:bodyPr wrap="square" lIns="0" tIns="0" rIns="0" bIns="0">
            <a:spAutoFit/>
          </a:bodyPr>
          <a:lstStyle/>
          <a:p>
            <a:pPr marL="342900" marR="0" lvl="0" indent="-342900" defTabSz="914400" eaLnBrk="1" fontAlgn="auto" latinLnBrk="0" hangingPunct="1">
              <a:spcBef>
                <a:spcPts val="1200"/>
              </a:spcBef>
              <a:spcAft>
                <a:spcPts val="0"/>
              </a:spcAft>
              <a:buClr>
                <a:srgbClr val="FF9900"/>
              </a:buClr>
              <a:buSzTx/>
              <a:buFont typeface="Wingdings" panose="05000000000000000000" pitchFamily="2" charset="2"/>
              <a:buChar char="ü"/>
              <a:tabLst/>
              <a:defRPr/>
            </a:pPr>
            <a:r>
              <a:rPr kumimoji="0" lang="it-IT" sz="2200" b="1" i="0" u="none" strike="noStrike" kern="0" cap="none" spc="0" normalizeH="0" baseline="0" noProof="0" dirty="0" smtClean="0">
                <a:ln>
                  <a:noFill/>
                </a:ln>
                <a:solidFill>
                  <a:prstClr val="black"/>
                </a:solidFill>
                <a:effectLst/>
                <a:uLnTx/>
                <a:uFillTx/>
                <a:latin typeface="Century Gothic" pitchFamily="34" charset="0"/>
              </a:rPr>
              <a:t>NON NEGARE MAI RISPETTO E CONSIDERAZIONE</a:t>
            </a:r>
          </a:p>
          <a:p>
            <a:pPr marL="342900" marR="0" lvl="0" indent="-342900" defTabSz="914400" eaLnBrk="1" fontAlgn="auto" latinLnBrk="0" hangingPunct="1">
              <a:spcBef>
                <a:spcPts val="1200"/>
              </a:spcBef>
              <a:spcAft>
                <a:spcPts val="0"/>
              </a:spcAft>
              <a:buClr>
                <a:srgbClr val="FF9900"/>
              </a:buClr>
              <a:buSzTx/>
              <a:buFont typeface="Wingdings" panose="05000000000000000000" pitchFamily="2" charset="2"/>
              <a:buChar char="ü"/>
              <a:tabLst/>
              <a:defRPr/>
            </a:pPr>
            <a:r>
              <a:rPr kumimoji="0" lang="it-IT" sz="2200" b="1" i="0" u="none" strike="noStrike" kern="0" cap="none" spc="0" normalizeH="0" baseline="0" noProof="0" dirty="0" smtClean="0">
                <a:ln>
                  <a:noFill/>
                </a:ln>
                <a:solidFill>
                  <a:prstClr val="black"/>
                </a:solidFill>
                <a:effectLst/>
                <a:uLnTx/>
                <a:uFillTx/>
                <a:latin typeface="Century Gothic" pitchFamily="34" charset="0"/>
              </a:rPr>
              <a:t>USA UN TONO DI VOCE CALMO E RASSICURANTE</a:t>
            </a:r>
            <a:endParaRPr lang="it-IT" sz="2200" b="1" kern="0" dirty="0">
              <a:solidFill>
                <a:prstClr val="black"/>
              </a:solidFill>
              <a:latin typeface="Century Gothic" pitchFamily="34" charset="0"/>
            </a:endParaRPr>
          </a:p>
          <a:p>
            <a:pPr marL="342900" marR="0" lvl="0" indent="-342900" defTabSz="914400" eaLnBrk="1" fontAlgn="auto" latinLnBrk="0" hangingPunct="1">
              <a:spcBef>
                <a:spcPts val="1200"/>
              </a:spcBef>
              <a:spcAft>
                <a:spcPts val="0"/>
              </a:spcAft>
              <a:buClr>
                <a:srgbClr val="FF9900"/>
              </a:buClr>
              <a:buSzTx/>
              <a:buFont typeface="Wingdings" panose="05000000000000000000" pitchFamily="2" charset="2"/>
              <a:buChar char="ü"/>
              <a:tabLst/>
              <a:defRPr/>
            </a:pPr>
            <a:r>
              <a:rPr kumimoji="0" lang="it-IT" sz="2200" b="1" i="0" u="none" strike="noStrike" kern="0" cap="none" spc="0" normalizeH="0" baseline="0" noProof="0" dirty="0" smtClean="0">
                <a:ln>
                  <a:noFill/>
                </a:ln>
                <a:solidFill>
                  <a:prstClr val="black"/>
                </a:solidFill>
                <a:effectLst/>
                <a:uLnTx/>
                <a:uFillTx/>
                <a:latin typeface="Century Gothic" pitchFamily="34" charset="0"/>
              </a:rPr>
              <a:t>UTILIZZA</a:t>
            </a:r>
            <a:r>
              <a:rPr kumimoji="0" lang="it-IT" sz="2200" b="1" i="0" u="none" strike="noStrike" kern="0" cap="none" spc="0" normalizeH="0" noProof="0" dirty="0" smtClean="0">
                <a:ln>
                  <a:noFill/>
                </a:ln>
                <a:solidFill>
                  <a:prstClr val="black"/>
                </a:solidFill>
                <a:effectLst/>
                <a:uLnTx/>
                <a:uFillTx/>
                <a:latin typeface="Century Gothic" pitchFamily="34" charset="0"/>
              </a:rPr>
              <a:t> LA PAZIENZA E LA COMPRENSIONE</a:t>
            </a:r>
          </a:p>
          <a:p>
            <a:pPr marL="342900" marR="0" lvl="0" indent="-342900" defTabSz="914400" eaLnBrk="1" fontAlgn="auto" latinLnBrk="0" hangingPunct="1">
              <a:spcBef>
                <a:spcPts val="1200"/>
              </a:spcBef>
              <a:spcAft>
                <a:spcPts val="0"/>
              </a:spcAft>
              <a:buClr>
                <a:srgbClr val="FF9900"/>
              </a:buClr>
              <a:buSzTx/>
              <a:buFont typeface="Wingdings" panose="05000000000000000000" pitchFamily="2" charset="2"/>
              <a:buChar char="ü"/>
              <a:tabLst/>
              <a:defRPr/>
            </a:pPr>
            <a:r>
              <a:rPr lang="it-IT" sz="2200" b="1" kern="0" baseline="0" dirty="0" smtClean="0">
                <a:solidFill>
                  <a:prstClr val="black"/>
                </a:solidFill>
                <a:latin typeface="Century Gothic" pitchFamily="34" charset="0"/>
              </a:rPr>
              <a:t>FAI</a:t>
            </a:r>
            <a:r>
              <a:rPr lang="it-IT" sz="2200" b="1" kern="0" dirty="0" smtClean="0">
                <a:solidFill>
                  <a:prstClr val="black"/>
                </a:solidFill>
                <a:latin typeface="Century Gothic" pitchFamily="34" charset="0"/>
              </a:rPr>
              <a:t> ATTENZIONE ALLE DISABILITÀ FISICHE</a:t>
            </a:r>
          </a:p>
          <a:p>
            <a:pPr marL="342900" marR="0" lvl="0" indent="-342900" defTabSz="914400" eaLnBrk="1" fontAlgn="auto" latinLnBrk="0" hangingPunct="1">
              <a:spcBef>
                <a:spcPts val="1200"/>
              </a:spcBef>
              <a:spcAft>
                <a:spcPts val="0"/>
              </a:spcAft>
              <a:buClr>
                <a:srgbClr val="FF9900"/>
              </a:buClr>
              <a:buSzTx/>
              <a:buFont typeface="Wingdings" panose="05000000000000000000" pitchFamily="2" charset="2"/>
              <a:buChar char="ü"/>
              <a:tabLst/>
              <a:defRPr/>
            </a:pPr>
            <a:r>
              <a:rPr kumimoji="0" lang="it-IT" sz="2200" b="1" i="0" u="none" strike="noStrike" kern="0" cap="none" spc="0" normalizeH="0" baseline="0" noProof="0" dirty="0" smtClean="0">
                <a:ln>
                  <a:noFill/>
                </a:ln>
                <a:solidFill>
                  <a:prstClr val="black"/>
                </a:solidFill>
                <a:effectLst/>
                <a:uLnTx/>
                <a:uFillTx/>
                <a:latin typeface="Century Gothic" pitchFamily="34" charset="0"/>
              </a:rPr>
              <a:t>SE È UTILE, COINVOLGI I FAMILIARI O GLI AMICI</a:t>
            </a:r>
          </a:p>
        </p:txBody>
      </p:sp>
      <p:sp>
        <p:nvSpPr>
          <p:cNvPr id="8" name="Rectangle 2"/>
          <p:cNvSpPr>
            <a:spLocks noChangeArrowheads="1"/>
          </p:cNvSpPr>
          <p:nvPr/>
        </p:nvSpPr>
        <p:spPr bwMode="auto">
          <a:xfrm>
            <a:off x="1306202" y="565231"/>
            <a:ext cx="4777966" cy="830997"/>
          </a:xfrm>
          <a:prstGeom prst="rect">
            <a:avLst/>
          </a:prstGeom>
          <a:noFill/>
          <a:ln w="9525">
            <a:noFill/>
            <a:miter lim="800000"/>
            <a:headEnd/>
            <a:tailEnd/>
          </a:ln>
        </p:spPr>
        <p:txBody>
          <a:bodyPr wrap="square" lIns="0" tIns="0" rIns="0" bIns="0">
            <a:spAutoFit/>
          </a:bodyPr>
          <a:lstStyle/>
          <a:p>
            <a:pPr eaLnBrk="0" hangingPunct="0">
              <a:lnSpc>
                <a:spcPct val="90000"/>
              </a:lnSpc>
            </a:pPr>
            <a:r>
              <a:rPr lang="it-IT" sz="3000" b="1" dirty="0">
                <a:solidFill>
                  <a:srgbClr val="C00000"/>
                </a:solidFill>
                <a:latin typeface="Century Gothic" pitchFamily="34" charset="0"/>
              </a:rPr>
              <a:t>con </a:t>
            </a:r>
            <a:r>
              <a:rPr lang="it-IT" sz="3000" b="1" dirty="0" smtClean="0">
                <a:solidFill>
                  <a:srgbClr val="C00000"/>
                </a:solidFill>
                <a:latin typeface="Century Gothic" pitchFamily="34" charset="0"/>
              </a:rPr>
              <a:t>il paziente affetto da disagio psichico:</a:t>
            </a:r>
            <a:endParaRPr lang="it-IT" sz="3000" b="1" dirty="0">
              <a:solidFill>
                <a:srgbClr val="C00000"/>
              </a:solidFill>
              <a:latin typeface="Century Gothic" pitchFamily="34" charset="0"/>
            </a:endParaRPr>
          </a:p>
        </p:txBody>
      </p:sp>
      <p:pic>
        <p:nvPicPr>
          <p:cNvPr id="4" name="Immagine 3"/>
          <p:cNvPicPr>
            <a:picLocks noChangeAspect="1"/>
          </p:cNvPicPr>
          <p:nvPr/>
        </p:nvPicPr>
        <p:blipFill>
          <a:blip r:embed="rId4"/>
          <a:stretch>
            <a:fillRect/>
          </a:stretch>
        </p:blipFill>
        <p:spPr>
          <a:xfrm>
            <a:off x="179512" y="2123131"/>
            <a:ext cx="3600398" cy="27002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9014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Immagin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TSS</a:t>
            </a:r>
          </a:p>
        </p:txBody>
      </p:sp>
      <p:pic>
        <p:nvPicPr>
          <p:cNvPr id="3" name="Immagine 2"/>
          <p:cNvPicPr>
            <a:picLocks noChangeAspect="1"/>
          </p:cNvPicPr>
          <p:nvPr/>
        </p:nvPicPr>
        <p:blipFill>
          <a:blip r:embed="rId4" cstate="print"/>
          <a:stretch>
            <a:fillRect/>
          </a:stretch>
        </p:blipFill>
        <p:spPr>
          <a:xfrm>
            <a:off x="1478012" y="335012"/>
            <a:ext cx="6187976" cy="6187976"/>
          </a:xfrm>
          <a:prstGeom prst="rect">
            <a:avLst/>
          </a:prstGeom>
        </p:spPr>
      </p:pic>
    </p:spTree>
    <p:extLst>
      <p:ext uri="{BB962C8B-B14F-4D97-AF65-F5344CB8AC3E}">
        <p14:creationId xmlns:p14="http://schemas.microsoft.com/office/powerpoint/2010/main" val="1255324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Immagin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TSS</a:t>
            </a:r>
          </a:p>
        </p:txBody>
      </p:sp>
      <p:sp>
        <p:nvSpPr>
          <p:cNvPr id="6" name="Rectangle 13"/>
          <p:cNvSpPr>
            <a:spLocks noChangeArrowheads="1"/>
          </p:cNvSpPr>
          <p:nvPr/>
        </p:nvSpPr>
        <p:spPr bwMode="auto">
          <a:xfrm>
            <a:off x="693775" y="2276872"/>
            <a:ext cx="7892924" cy="2631490"/>
          </a:xfrm>
          <a:prstGeom prst="rect">
            <a:avLst/>
          </a:prstGeom>
          <a:noFill/>
          <a:ln w="12700">
            <a:noFill/>
            <a:miter lim="800000"/>
            <a:headEnd/>
            <a:tailEnd/>
          </a:ln>
          <a:effectLst>
            <a:outerShdw dist="35921" dir="2700000" algn="ctr" rotWithShape="0">
              <a:srgbClr val="E7DEC9"/>
            </a:outerShdw>
          </a:effectLst>
        </p:spPr>
        <p:txBody>
          <a:bodyPr wrap="square"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95000"/>
              </a:lnSpc>
              <a:spcBef>
                <a:spcPct val="80000"/>
              </a:spcBef>
              <a:spcAft>
                <a:spcPts val="0"/>
              </a:spcAft>
              <a:buClr>
                <a:srgbClr val="FF9900"/>
              </a:buClr>
              <a:buSzTx/>
              <a:buFont typeface="Wingdings" pitchFamily="2" charset="2"/>
              <a:buNone/>
              <a:tabLst/>
              <a:defRPr/>
            </a:pPr>
            <a:r>
              <a:rPr kumimoji="0" lang="it-IT" sz="3600" b="1" i="0" u="none" strike="noStrike" kern="0" cap="none" spc="0" normalizeH="0" baseline="0" noProof="0" dirty="0">
                <a:ln w="11430"/>
                <a:solidFill>
                  <a:srgbClr val="002060"/>
                </a:solidFill>
                <a:effectLst/>
                <a:uLnTx/>
                <a:uFillTx/>
                <a:latin typeface="Century Gothic" pitchFamily="34" charset="0"/>
              </a:rPr>
              <a:t>LA COMUNICAZIONE E LA RELAZIONE CON </a:t>
            </a:r>
            <a:r>
              <a:rPr lang="it-IT" sz="3600" b="1" kern="0" dirty="0" smtClean="0">
                <a:ln w="11430"/>
                <a:solidFill>
                  <a:srgbClr val="002060"/>
                </a:solidFill>
                <a:latin typeface="Century Gothic" pitchFamily="34" charset="0"/>
              </a:rPr>
              <a:t>L’UTENTE</a:t>
            </a:r>
            <a:r>
              <a:rPr kumimoji="0" lang="it-IT" sz="3600" b="1" i="0" u="none" strike="noStrike" kern="0" cap="none" spc="0" normalizeH="0" baseline="0" noProof="0" dirty="0" smtClean="0">
                <a:ln w="11430"/>
                <a:solidFill>
                  <a:srgbClr val="002060"/>
                </a:solidFill>
                <a:effectLst/>
                <a:uLnTx/>
                <a:uFillTx/>
                <a:latin typeface="Century Gothic" pitchFamily="34" charset="0"/>
              </a:rPr>
              <a:t> </a:t>
            </a:r>
            <a:r>
              <a:rPr kumimoji="0" lang="it-IT" sz="3600" b="1" i="0" u="none" strike="noStrike" kern="0" cap="none" spc="0" normalizeH="0" baseline="0" noProof="0" dirty="0">
                <a:ln w="11430"/>
                <a:solidFill>
                  <a:srgbClr val="002060"/>
                </a:solidFill>
                <a:effectLst/>
                <a:uLnTx/>
                <a:uFillTx/>
                <a:latin typeface="Century Gothic" pitchFamily="34" charset="0"/>
              </a:rPr>
              <a:t>SONO </a:t>
            </a:r>
            <a:r>
              <a:rPr kumimoji="0" lang="it-IT" sz="3600" b="1" i="0" u="none" strike="noStrike" kern="0" cap="none" spc="0" normalizeH="0" baseline="0" noProof="0" dirty="0" smtClean="0">
                <a:ln w="11430"/>
                <a:solidFill>
                  <a:srgbClr val="002060"/>
                </a:solidFill>
                <a:effectLst/>
                <a:uLnTx/>
                <a:uFillTx/>
                <a:latin typeface="Century Gothic" pitchFamily="34" charset="0"/>
              </a:rPr>
              <a:t>PARTE INTEGRANTE DELL’ASSISTENZA </a:t>
            </a:r>
            <a:r>
              <a:rPr kumimoji="0" lang="it-IT" sz="3600" b="1" i="0" u="none" strike="noStrike" kern="0" cap="none" spc="0" normalizeH="0" baseline="0" noProof="0" dirty="0">
                <a:ln w="11430"/>
                <a:solidFill>
                  <a:srgbClr val="002060"/>
                </a:solidFill>
                <a:effectLst/>
                <a:uLnTx/>
                <a:uFillTx/>
                <a:latin typeface="Century Gothic" pitchFamily="34" charset="0"/>
              </a:rPr>
              <a:t>ALLA PERSONA </a:t>
            </a:r>
            <a:r>
              <a:rPr kumimoji="0" lang="it-IT" sz="3600" b="1" i="0" u="none" strike="noStrike" kern="0" cap="none" spc="0" normalizeH="0" baseline="0" noProof="0" dirty="0" smtClean="0">
                <a:ln w="11430"/>
                <a:solidFill>
                  <a:srgbClr val="002060"/>
                </a:solidFill>
                <a:effectLst/>
                <a:uLnTx/>
                <a:uFillTx/>
                <a:latin typeface="Century Gothic" pitchFamily="34" charset="0"/>
              </a:rPr>
              <a:t>TRASPORTATA/ACCOMPAGNATA</a:t>
            </a:r>
            <a:endParaRPr kumimoji="0" lang="it-IT" sz="3600" b="1" i="0" u="none" strike="noStrike" kern="0" cap="none" spc="0" normalizeH="0" baseline="0" noProof="0" dirty="0">
              <a:ln w="11430"/>
              <a:solidFill>
                <a:srgbClr val="002060"/>
              </a:solidFill>
              <a:effectLst/>
              <a:uLnTx/>
              <a:uFillTx/>
              <a:latin typeface="Century Gothic" pitchFamily="34" charset="0"/>
            </a:endParaRPr>
          </a:p>
        </p:txBody>
      </p:sp>
      <p:sp>
        <p:nvSpPr>
          <p:cNvPr id="7" name="Rectangle 2"/>
          <p:cNvSpPr>
            <a:spLocks noChangeArrowheads="1"/>
          </p:cNvSpPr>
          <p:nvPr/>
        </p:nvSpPr>
        <p:spPr bwMode="auto">
          <a:xfrm>
            <a:off x="604019" y="500063"/>
            <a:ext cx="8072437" cy="415498"/>
          </a:xfrm>
          <a:prstGeom prst="rect">
            <a:avLst/>
          </a:prstGeom>
          <a:noFill/>
          <a:ln w="9525">
            <a:noFill/>
            <a:miter lim="800000"/>
            <a:headEnd/>
            <a:tailEnd/>
          </a:ln>
        </p:spPr>
        <p:txBody>
          <a:bodyPr wrap="square" lIns="0" tIns="0" rIns="0" bIns="0">
            <a:spAutoFit/>
          </a:bodyPr>
          <a:lstStyle/>
          <a:p>
            <a:pPr algn="ctr" eaLnBrk="0" hangingPunct="0">
              <a:lnSpc>
                <a:spcPct val="90000"/>
              </a:lnSpc>
            </a:pPr>
            <a:r>
              <a:rPr lang="it-IT" sz="3000" b="1" dirty="0">
                <a:solidFill>
                  <a:srgbClr val="C00000"/>
                </a:solidFill>
                <a:latin typeface="Century Gothic" pitchFamily="34" charset="0"/>
              </a:rPr>
              <a:t>Conclusioni</a:t>
            </a:r>
          </a:p>
        </p:txBody>
      </p:sp>
    </p:spTree>
    <p:extLst>
      <p:ext uri="{BB962C8B-B14F-4D97-AF65-F5344CB8AC3E}">
        <p14:creationId xmlns:p14="http://schemas.microsoft.com/office/powerpoint/2010/main" val="2599027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Immagin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1"/>
          <p:cNvSpPr txBox="1"/>
          <p:nvPr/>
        </p:nvSpPr>
        <p:spPr>
          <a:xfrm>
            <a:off x="2470087" y="332656"/>
            <a:ext cx="4464496" cy="646331"/>
          </a:xfrm>
          <a:prstGeom prst="rect">
            <a:avLst/>
          </a:prstGeom>
          <a:gradFill>
            <a:gsLst>
              <a:gs pos="0">
                <a:schemeClr val="accent1">
                  <a:shade val="51000"/>
                  <a:satMod val="130000"/>
                  <a:alpha val="70000"/>
                </a:schemeClr>
              </a:gs>
              <a:gs pos="80000">
                <a:schemeClr val="accent1">
                  <a:shade val="93000"/>
                  <a:satMod val="130000"/>
                  <a:alpha val="70000"/>
                </a:schemeClr>
              </a:gs>
              <a:gs pos="100000">
                <a:schemeClr val="accent1">
                  <a:shade val="94000"/>
                  <a:satMod val="135000"/>
                  <a:alpha val="70000"/>
                </a:schemeClr>
              </a:gs>
            </a:gsLst>
          </a:gradFill>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50" normalizeH="0" baseline="0" noProof="0" dirty="0">
                <a:ln w="0"/>
                <a:solidFill>
                  <a:srgbClr val="EEECE1"/>
                </a:solidFill>
                <a:effectLst>
                  <a:innerShdw blurRad="63500" dist="50800" dir="13500000">
                    <a:srgbClr val="000000">
                      <a:alpha val="50000"/>
                    </a:srgbClr>
                  </a:innerShdw>
                </a:effectLst>
                <a:uLnTx/>
                <a:uFillTx/>
                <a:latin typeface="Century Gothic" pitchFamily="34" charset="0"/>
                <a:ea typeface="+mn-ea"/>
                <a:cs typeface="+mn-cs"/>
              </a:rPr>
              <a:t>OBIETTIVI</a:t>
            </a:r>
          </a:p>
        </p:txBody>
      </p:sp>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TSS</a:t>
            </a:r>
          </a:p>
        </p:txBody>
      </p:sp>
      <p:sp>
        <p:nvSpPr>
          <p:cNvPr id="8" name="CasellaDiTesto 7"/>
          <p:cNvSpPr txBox="1"/>
          <p:nvPr/>
        </p:nvSpPr>
        <p:spPr>
          <a:xfrm>
            <a:off x="2483768" y="334400"/>
            <a:ext cx="4464496" cy="646331"/>
          </a:xfrm>
          <a:prstGeom prst="rect">
            <a:avLst/>
          </a:prstGeom>
          <a:gradFill>
            <a:gsLst>
              <a:gs pos="0">
                <a:schemeClr val="accent1">
                  <a:shade val="51000"/>
                  <a:satMod val="130000"/>
                  <a:alpha val="70000"/>
                </a:schemeClr>
              </a:gs>
              <a:gs pos="80000">
                <a:schemeClr val="accent1">
                  <a:shade val="93000"/>
                  <a:satMod val="130000"/>
                  <a:alpha val="70000"/>
                </a:schemeClr>
              </a:gs>
              <a:gs pos="100000">
                <a:schemeClr val="accent1">
                  <a:shade val="94000"/>
                  <a:satMod val="135000"/>
                  <a:alpha val="70000"/>
                </a:schemeClr>
              </a:gs>
            </a:gsLst>
          </a:gradFill>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50" normalizeH="0" baseline="0" noProof="0" dirty="0">
                <a:ln w="0"/>
                <a:solidFill>
                  <a:srgbClr val="EEECE1"/>
                </a:solidFill>
                <a:effectLst>
                  <a:innerShdw blurRad="63500" dist="50800" dir="13500000">
                    <a:srgbClr val="000000">
                      <a:alpha val="50000"/>
                    </a:srgbClr>
                  </a:innerShdw>
                </a:effectLst>
                <a:uLnTx/>
                <a:uFillTx/>
                <a:latin typeface="Century Gothic" pitchFamily="34" charset="0"/>
                <a:ea typeface="+mn-ea"/>
                <a:cs typeface="+mn-cs"/>
              </a:rPr>
              <a:t>OBIETTIVI</a:t>
            </a:r>
          </a:p>
        </p:txBody>
      </p:sp>
      <p:sp>
        <p:nvSpPr>
          <p:cNvPr id="10" name="Text Box 8"/>
          <p:cNvSpPr txBox="1">
            <a:spLocks noChangeArrowheads="1"/>
          </p:cNvSpPr>
          <p:nvPr/>
        </p:nvSpPr>
        <p:spPr bwMode="auto">
          <a:xfrm>
            <a:off x="2058405" y="2348880"/>
            <a:ext cx="5315222" cy="2677656"/>
          </a:xfrm>
          <a:prstGeom prst="rect">
            <a:avLst/>
          </a:prstGeom>
          <a:noFill/>
          <a:ln w="9525">
            <a:noFill/>
            <a:miter lim="800000"/>
            <a:headEnd/>
            <a:tailEnd/>
          </a:ln>
        </p:spPr>
        <p:txBody>
          <a:bodyPr wrap="square">
            <a:spAutoFit/>
          </a:bodyPr>
          <a:lstStyle/>
          <a:p>
            <a:pPr algn="ctr"/>
            <a:r>
              <a:rPr lang="it-IT" sz="2800" b="1" dirty="0">
                <a:solidFill>
                  <a:srgbClr val="002060"/>
                </a:solidFill>
                <a:latin typeface="Century Gothic" pitchFamily="34" charset="0"/>
              </a:rPr>
              <a:t>Relazionarsi in modo </a:t>
            </a:r>
            <a:r>
              <a:rPr lang="it-IT" sz="2800" b="1" dirty="0" smtClean="0">
                <a:solidFill>
                  <a:srgbClr val="002060"/>
                </a:solidFill>
                <a:latin typeface="Century Gothic" pitchFamily="34" charset="0"/>
              </a:rPr>
              <a:t>efficace</a:t>
            </a:r>
          </a:p>
          <a:p>
            <a:pPr algn="ctr"/>
            <a:endParaRPr lang="it-IT" sz="2800" b="1" dirty="0">
              <a:solidFill>
                <a:srgbClr val="002060"/>
              </a:solidFill>
              <a:latin typeface="Century Gothic" pitchFamily="34" charset="0"/>
            </a:endParaRPr>
          </a:p>
          <a:p>
            <a:pPr algn="ctr"/>
            <a:r>
              <a:rPr lang="it-IT" sz="2800" b="1" dirty="0" smtClean="0">
                <a:solidFill>
                  <a:srgbClr val="002060"/>
                </a:solidFill>
                <a:latin typeface="Century Gothic" pitchFamily="34" charset="0"/>
              </a:rPr>
              <a:t>e</a:t>
            </a:r>
          </a:p>
          <a:p>
            <a:pPr algn="ctr"/>
            <a:endParaRPr lang="it-IT" sz="2800" b="1" dirty="0" smtClean="0">
              <a:solidFill>
                <a:srgbClr val="002060"/>
              </a:solidFill>
              <a:latin typeface="Century Gothic" pitchFamily="34" charset="0"/>
            </a:endParaRPr>
          </a:p>
          <a:p>
            <a:pPr algn="ctr"/>
            <a:r>
              <a:rPr lang="it-IT" sz="2800" b="1" dirty="0">
                <a:solidFill>
                  <a:srgbClr val="002060"/>
                </a:solidFill>
                <a:latin typeface="Century Gothic" pitchFamily="34" charset="0"/>
              </a:rPr>
              <a:t>SAPER COMUNICARE  con gli </a:t>
            </a:r>
            <a:r>
              <a:rPr lang="it-IT" sz="2800" b="1" dirty="0" smtClean="0">
                <a:solidFill>
                  <a:srgbClr val="002060"/>
                </a:solidFill>
                <a:latin typeface="Century Gothic" pitchFamily="34" charset="0"/>
              </a:rPr>
              <a:t>utenti</a:t>
            </a:r>
            <a:endParaRPr lang="it-IT" sz="2800" b="1" dirty="0">
              <a:solidFill>
                <a:srgbClr val="002060"/>
              </a:solidFill>
              <a:latin typeface="Century Gothic" pitchFamily="34" charset="0"/>
            </a:endParaRPr>
          </a:p>
        </p:txBody>
      </p:sp>
    </p:spTree>
    <p:extLst>
      <p:ext uri="{BB962C8B-B14F-4D97-AF65-F5344CB8AC3E}">
        <p14:creationId xmlns:p14="http://schemas.microsoft.com/office/powerpoint/2010/main" val="1078307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Immagin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TSS</a:t>
            </a:r>
          </a:p>
        </p:txBody>
      </p:sp>
      <p:sp>
        <p:nvSpPr>
          <p:cNvPr id="9" name="Rectangle 17"/>
          <p:cNvSpPr>
            <a:spLocks noChangeArrowheads="1"/>
          </p:cNvSpPr>
          <p:nvPr/>
        </p:nvSpPr>
        <p:spPr bwMode="auto">
          <a:xfrm>
            <a:off x="3347864" y="2411164"/>
            <a:ext cx="2303463" cy="585788"/>
          </a:xfrm>
          <a:prstGeom prst="rect">
            <a:avLst/>
          </a:prstGeom>
          <a:noFill/>
          <a:ln w="9525">
            <a:noFill/>
            <a:miter lim="800000"/>
            <a:headEnd/>
            <a:tailEnd/>
          </a:ln>
        </p:spPr>
        <p:txBody>
          <a:bodyPr wrap="none">
            <a:spAutoFit/>
          </a:bodyPr>
          <a:lstStyle/>
          <a:p>
            <a:pPr algn="ctr"/>
            <a:r>
              <a:rPr lang="it-IT" sz="3200" b="1" dirty="0">
                <a:solidFill>
                  <a:srgbClr val="0070C0"/>
                </a:solidFill>
                <a:latin typeface="Century Gothic" pitchFamily="34" charset="0"/>
              </a:rPr>
              <a:t>Presentarsi</a:t>
            </a:r>
          </a:p>
        </p:txBody>
      </p:sp>
      <p:sp>
        <p:nvSpPr>
          <p:cNvPr id="14" name="Rectangle 20"/>
          <p:cNvSpPr>
            <a:spLocks noChangeArrowheads="1"/>
          </p:cNvSpPr>
          <p:nvPr/>
        </p:nvSpPr>
        <p:spPr bwMode="auto">
          <a:xfrm>
            <a:off x="3347864" y="3275260"/>
            <a:ext cx="2197100" cy="585788"/>
          </a:xfrm>
          <a:prstGeom prst="rect">
            <a:avLst/>
          </a:prstGeom>
          <a:noFill/>
          <a:ln w="9525">
            <a:noFill/>
            <a:miter lim="800000"/>
            <a:headEnd/>
            <a:tailEnd/>
          </a:ln>
        </p:spPr>
        <p:txBody>
          <a:bodyPr wrap="none">
            <a:spAutoFit/>
          </a:bodyPr>
          <a:lstStyle/>
          <a:p>
            <a:pPr algn="ctr"/>
            <a:r>
              <a:rPr lang="it-IT" sz="3200" b="1" dirty="0">
                <a:solidFill>
                  <a:srgbClr val="0070C0"/>
                </a:solidFill>
                <a:latin typeface="Century Gothic" pitchFamily="34" charset="0"/>
              </a:rPr>
              <a:t>Ascoltare </a:t>
            </a:r>
          </a:p>
        </p:txBody>
      </p:sp>
      <p:sp>
        <p:nvSpPr>
          <p:cNvPr id="15" name="Rectangle 24"/>
          <p:cNvSpPr>
            <a:spLocks noChangeArrowheads="1"/>
          </p:cNvSpPr>
          <p:nvPr/>
        </p:nvSpPr>
        <p:spPr bwMode="auto">
          <a:xfrm>
            <a:off x="3419872" y="4212952"/>
            <a:ext cx="1965325" cy="584200"/>
          </a:xfrm>
          <a:prstGeom prst="rect">
            <a:avLst/>
          </a:prstGeom>
          <a:noFill/>
          <a:ln w="9525">
            <a:noFill/>
            <a:miter lim="800000"/>
            <a:headEnd/>
            <a:tailEnd/>
          </a:ln>
        </p:spPr>
        <p:txBody>
          <a:bodyPr wrap="none">
            <a:spAutoFit/>
          </a:bodyPr>
          <a:lstStyle/>
          <a:p>
            <a:pPr algn="ctr"/>
            <a:r>
              <a:rPr lang="it-IT" sz="3200" b="1" dirty="0">
                <a:solidFill>
                  <a:srgbClr val="0070C0"/>
                </a:solidFill>
                <a:latin typeface="Century Gothic" pitchFamily="34" charset="0"/>
              </a:rPr>
              <a:t>Spiegare</a:t>
            </a:r>
          </a:p>
        </p:txBody>
      </p:sp>
      <p:sp>
        <p:nvSpPr>
          <p:cNvPr id="16" name="Rectangle 31"/>
          <p:cNvSpPr>
            <a:spLocks noChangeArrowheads="1"/>
          </p:cNvSpPr>
          <p:nvPr/>
        </p:nvSpPr>
        <p:spPr bwMode="auto">
          <a:xfrm>
            <a:off x="3275856" y="5075461"/>
            <a:ext cx="2460625" cy="585787"/>
          </a:xfrm>
          <a:prstGeom prst="rect">
            <a:avLst/>
          </a:prstGeom>
          <a:noFill/>
          <a:ln w="9525">
            <a:noFill/>
            <a:miter lim="800000"/>
            <a:headEnd/>
            <a:tailEnd/>
          </a:ln>
        </p:spPr>
        <p:txBody>
          <a:bodyPr wrap="none">
            <a:spAutoFit/>
          </a:bodyPr>
          <a:lstStyle/>
          <a:p>
            <a:pPr algn="ctr"/>
            <a:r>
              <a:rPr lang="it-IT" sz="3200" b="1" dirty="0">
                <a:solidFill>
                  <a:srgbClr val="0070C0"/>
                </a:solidFill>
                <a:latin typeface="Century Gothic" pitchFamily="34" charset="0"/>
              </a:rPr>
              <a:t>Rassicurare</a:t>
            </a:r>
          </a:p>
        </p:txBody>
      </p:sp>
      <p:sp>
        <p:nvSpPr>
          <p:cNvPr id="17" name="Rectangle 45"/>
          <p:cNvSpPr>
            <a:spLocks noChangeArrowheads="1"/>
          </p:cNvSpPr>
          <p:nvPr/>
        </p:nvSpPr>
        <p:spPr bwMode="auto">
          <a:xfrm>
            <a:off x="545728" y="498408"/>
            <a:ext cx="7920880" cy="1588127"/>
          </a:xfrm>
          <a:prstGeom prst="rect">
            <a:avLst/>
          </a:prstGeom>
          <a:noFill/>
          <a:ln w="12700">
            <a:noFill/>
            <a:miter lim="800000"/>
            <a:headEnd/>
            <a:tailEnd/>
          </a:ln>
          <a:effectLst>
            <a:outerShdw dist="17961" dir="2700000" algn="ctr" rotWithShape="0">
              <a:srgbClr val="E7DEC9"/>
            </a:outerShdw>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it-IT" sz="3600" b="1" i="0" u="none" strike="noStrike" kern="0" cap="none" spc="0" normalizeH="0" baseline="0" noProof="0" dirty="0">
                <a:ln w="11430"/>
                <a:solidFill>
                  <a:srgbClr val="C00000"/>
                </a:solidFill>
                <a:effectLst>
                  <a:outerShdw blurRad="50800" dist="39000" dir="5460000" algn="tl">
                    <a:srgbClr val="000000">
                      <a:alpha val="38000"/>
                    </a:srgbClr>
                  </a:outerShdw>
                </a:effectLst>
                <a:uLnTx/>
                <a:uFillTx/>
                <a:latin typeface="Gill Sans MT"/>
              </a:rPr>
              <a:t>La base di una comunicazione </a:t>
            </a:r>
            <a:r>
              <a:rPr kumimoji="0" lang="it-IT" sz="3600" b="1" i="0" u="none" strike="noStrike" kern="0" cap="none" spc="0" normalizeH="0" baseline="0" noProof="0" dirty="0" smtClean="0">
                <a:ln w="11430"/>
                <a:solidFill>
                  <a:srgbClr val="C00000"/>
                </a:solidFill>
                <a:effectLst>
                  <a:outerShdw blurRad="50800" dist="39000" dir="5460000" algn="tl">
                    <a:srgbClr val="000000">
                      <a:alpha val="38000"/>
                    </a:srgbClr>
                  </a:outerShdw>
                </a:effectLst>
                <a:uLnTx/>
                <a:uFillTx/>
                <a:latin typeface="Gill Sans MT"/>
              </a:rPr>
              <a:t>efficace per relazionarsi con </a:t>
            </a:r>
            <a:r>
              <a:rPr lang="it-IT" sz="3600" b="1" kern="0" noProof="0" dirty="0" smtClean="0">
                <a:ln w="11430"/>
                <a:solidFill>
                  <a:srgbClr val="C00000"/>
                </a:solidFill>
                <a:effectLst>
                  <a:outerShdw blurRad="50800" dist="39000" dir="5460000" algn="tl">
                    <a:srgbClr val="000000">
                      <a:alpha val="38000"/>
                    </a:srgbClr>
                  </a:outerShdw>
                </a:effectLst>
                <a:latin typeface="Gill Sans MT"/>
              </a:rPr>
              <a:t>l</a:t>
            </a:r>
            <a:r>
              <a:rPr lang="it-IT" sz="3600" b="1" kern="0" dirty="0" smtClean="0">
                <a:ln w="11430"/>
                <a:solidFill>
                  <a:srgbClr val="C00000"/>
                </a:solidFill>
                <a:effectLst>
                  <a:outerShdw blurRad="50800" dist="39000" dir="5460000" algn="tl">
                    <a:srgbClr val="000000">
                      <a:alpha val="38000"/>
                    </a:srgbClr>
                  </a:outerShdw>
                </a:effectLst>
                <a:latin typeface="Gill Sans MT"/>
              </a:rPr>
              <a:t>’utente</a:t>
            </a:r>
            <a:r>
              <a:rPr kumimoji="0" lang="it-IT" sz="3600" b="1" i="0" u="none" strike="noStrike" kern="0" cap="none" spc="0" normalizeH="0" baseline="0" noProof="0" dirty="0" smtClean="0">
                <a:ln w="11430"/>
                <a:solidFill>
                  <a:srgbClr val="C00000"/>
                </a:solidFill>
                <a:effectLst>
                  <a:outerShdw blurRad="50800" dist="39000" dir="5460000" algn="tl">
                    <a:srgbClr val="000000">
                      <a:alpha val="38000"/>
                    </a:srgbClr>
                  </a:outerShdw>
                </a:effectLst>
                <a:uLnTx/>
                <a:uFillTx/>
                <a:latin typeface="Gill Sans MT"/>
              </a:rPr>
              <a:t>:</a:t>
            </a:r>
            <a:endParaRPr kumimoji="0" lang="it-IT" sz="3600" b="1" i="0" u="none" strike="noStrike" kern="0" cap="none" spc="0" normalizeH="0" baseline="0" noProof="0" dirty="0">
              <a:ln w="11430"/>
              <a:solidFill>
                <a:srgbClr val="C00000"/>
              </a:solidFill>
              <a:effectLst>
                <a:outerShdw blurRad="50800" dist="39000" dir="5460000" algn="tl">
                  <a:srgbClr val="000000">
                    <a:alpha val="38000"/>
                  </a:srgbClr>
                </a:outerShdw>
              </a:effectLst>
              <a:uLnTx/>
              <a:uFillTx/>
              <a:latin typeface="Gill Sans MT"/>
            </a:endParaRPr>
          </a:p>
        </p:txBody>
      </p:sp>
      <p:pic>
        <p:nvPicPr>
          <p:cNvPr id="3" name="Immagine 2"/>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508" r="10346"/>
          <a:stretch/>
        </p:blipFill>
        <p:spPr>
          <a:xfrm rot="5400000">
            <a:off x="5396347" y="2451348"/>
            <a:ext cx="4680521" cy="2819400"/>
          </a:xfrm>
          <a:prstGeom prst="rect">
            <a:avLst/>
          </a:prstGeom>
        </p:spPr>
      </p:pic>
      <p:pic>
        <p:nvPicPr>
          <p:cNvPr id="5" name="Immagine 4"/>
          <p:cNvPicPr>
            <a:picLocks noChangeAspect="1"/>
          </p:cNvPicPr>
          <p:nvPr/>
        </p:nvPicPr>
        <p:blipFill>
          <a:blip r:embed="rId5">
            <a:clrChange>
              <a:clrFrom>
                <a:srgbClr val="FFFFFF"/>
              </a:clrFrom>
              <a:clrTo>
                <a:srgbClr val="FFFFFF">
                  <a:alpha val="0"/>
                </a:srgbClr>
              </a:clrTo>
            </a:clrChange>
          </a:blip>
          <a:stretch>
            <a:fillRect/>
          </a:stretch>
        </p:blipFill>
        <p:spPr>
          <a:xfrm>
            <a:off x="179512" y="1565002"/>
            <a:ext cx="3333750" cy="2647950"/>
          </a:xfrm>
          <a:prstGeom prst="rect">
            <a:avLst/>
          </a:prstGeom>
        </p:spPr>
      </p:pic>
      <p:pic>
        <p:nvPicPr>
          <p:cNvPr id="6" name="Immagine 5"/>
          <p:cNvPicPr>
            <a:picLocks noChangeAspect="1"/>
          </p:cNvPicPr>
          <p:nvPr/>
        </p:nvPicPr>
        <p:blipFill>
          <a:blip r:embed="rId6">
            <a:clrChange>
              <a:clrFrom>
                <a:srgbClr val="FFFFFF"/>
              </a:clrFrom>
              <a:clrTo>
                <a:srgbClr val="FFFFFF">
                  <a:alpha val="0"/>
                </a:srgbClr>
              </a:clrTo>
            </a:clrChange>
          </a:blip>
          <a:stretch>
            <a:fillRect/>
          </a:stretch>
        </p:blipFill>
        <p:spPr>
          <a:xfrm>
            <a:off x="869870" y="4159189"/>
            <a:ext cx="2212212" cy="2212212"/>
          </a:xfrm>
          <a:prstGeom prst="rect">
            <a:avLst/>
          </a:prstGeom>
        </p:spPr>
      </p:pic>
    </p:spTree>
    <p:extLst>
      <p:ext uri="{BB962C8B-B14F-4D97-AF65-F5344CB8AC3E}">
        <p14:creationId xmlns:p14="http://schemas.microsoft.com/office/powerpoint/2010/main" val="1159447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Immagin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TSS</a:t>
            </a:r>
          </a:p>
        </p:txBody>
      </p:sp>
      <p:sp>
        <p:nvSpPr>
          <p:cNvPr id="10" name="Rectangle 2"/>
          <p:cNvSpPr>
            <a:spLocks noChangeArrowheads="1"/>
          </p:cNvSpPr>
          <p:nvPr/>
        </p:nvSpPr>
        <p:spPr bwMode="auto">
          <a:xfrm>
            <a:off x="1306202" y="592933"/>
            <a:ext cx="2836987" cy="387798"/>
          </a:xfrm>
          <a:prstGeom prst="rect">
            <a:avLst/>
          </a:prstGeom>
          <a:noFill/>
          <a:ln w="9525">
            <a:noFill/>
            <a:miter lim="800000"/>
            <a:headEnd/>
            <a:tailEnd/>
          </a:ln>
        </p:spPr>
        <p:txBody>
          <a:bodyPr wrap="square" lIns="0" tIns="0" rIns="0" bIns="0">
            <a:spAutoFit/>
          </a:bodyPr>
          <a:lstStyle/>
          <a:p>
            <a:pPr eaLnBrk="0" hangingPunct="0">
              <a:lnSpc>
                <a:spcPct val="90000"/>
              </a:lnSpc>
            </a:pPr>
            <a:r>
              <a:rPr lang="it-IT" sz="2800" b="1" dirty="0">
                <a:solidFill>
                  <a:srgbClr val="C00000"/>
                </a:solidFill>
                <a:latin typeface="Century Gothic" pitchFamily="34" charset="0"/>
              </a:rPr>
              <a:t>Comunicazione</a:t>
            </a:r>
          </a:p>
        </p:txBody>
      </p:sp>
      <p:sp>
        <p:nvSpPr>
          <p:cNvPr id="12" name="Rectangle 38"/>
          <p:cNvSpPr>
            <a:spLocks noChangeArrowheads="1"/>
          </p:cNvSpPr>
          <p:nvPr/>
        </p:nvSpPr>
        <p:spPr bwMode="auto">
          <a:xfrm>
            <a:off x="2246802" y="1604957"/>
            <a:ext cx="5005188" cy="809965"/>
          </a:xfrm>
          <a:prstGeom prst="rect">
            <a:avLst/>
          </a:prstGeom>
          <a:noFill/>
          <a:ln>
            <a:noFill/>
          </a:ln>
          <a:extLst/>
        </p:spPr>
        <p:txBody>
          <a:bodyPr wrap="square" lIns="90488" tIns="44450" rIns="90488" bIns="4445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62000" fontAlgn="auto">
              <a:lnSpc>
                <a:spcPct val="90000"/>
              </a:lnSpc>
              <a:spcBef>
                <a:spcPts val="0"/>
              </a:spcBef>
              <a:spcAft>
                <a:spcPts val="0"/>
              </a:spcAft>
              <a:defRPr/>
            </a:pPr>
            <a:r>
              <a:rPr lang="it-IT" sz="2600" b="1" i="1" dirty="0">
                <a:ln w="11430"/>
                <a:solidFill>
                  <a:srgbClr val="0070C0"/>
                </a:solidFill>
                <a:latin typeface="Century Gothic" pitchFamily="34" charset="0"/>
              </a:rPr>
              <a:t>Comunicare è l’azione del                                                </a:t>
            </a:r>
            <a:r>
              <a:rPr lang="it-IT" sz="2600" b="1" i="1" dirty="0" smtClean="0">
                <a:ln w="11430"/>
                <a:solidFill>
                  <a:srgbClr val="0070C0"/>
                </a:solidFill>
                <a:latin typeface="Century Gothic" pitchFamily="34" charset="0"/>
              </a:rPr>
              <a:t>“mettere </a:t>
            </a:r>
            <a:r>
              <a:rPr lang="it-IT" sz="2600" b="1" i="1" dirty="0">
                <a:ln w="11430"/>
                <a:solidFill>
                  <a:srgbClr val="0070C0"/>
                </a:solidFill>
                <a:latin typeface="Century Gothic" pitchFamily="34" charset="0"/>
              </a:rPr>
              <a:t>in </a:t>
            </a:r>
            <a:r>
              <a:rPr lang="it-IT" sz="2600" b="1" i="1" dirty="0" smtClean="0">
                <a:ln w="11430"/>
                <a:solidFill>
                  <a:srgbClr val="0070C0"/>
                </a:solidFill>
                <a:latin typeface="Century Gothic" pitchFamily="34" charset="0"/>
              </a:rPr>
              <a:t>comune” </a:t>
            </a:r>
            <a:r>
              <a:rPr lang="it-IT" sz="2600" b="1" i="1" dirty="0">
                <a:ln w="11430"/>
                <a:solidFill>
                  <a:srgbClr val="0070C0"/>
                </a:solidFill>
                <a:latin typeface="Century Gothic" pitchFamily="34" charset="0"/>
              </a:rPr>
              <a:t>tramite: </a:t>
            </a:r>
          </a:p>
        </p:txBody>
      </p:sp>
      <p:sp>
        <p:nvSpPr>
          <p:cNvPr id="18" name="Rectangle 45"/>
          <p:cNvSpPr>
            <a:spLocks noChangeArrowheads="1"/>
          </p:cNvSpPr>
          <p:nvPr/>
        </p:nvSpPr>
        <p:spPr bwMode="auto">
          <a:xfrm>
            <a:off x="2283438" y="2754504"/>
            <a:ext cx="4968552" cy="467820"/>
          </a:xfrm>
          <a:prstGeom prst="rect">
            <a:avLst/>
          </a:prstGeom>
          <a:noFill/>
          <a:ln w="12700">
            <a:noFill/>
            <a:miter lim="800000"/>
            <a:headEnd/>
            <a:tailEnd/>
          </a:ln>
          <a:effectLst>
            <a:outerShdw dist="35921" dir="2700000" algn="ctr" rotWithShape="0">
              <a:srgbClr val="E7DEC9"/>
            </a:outerShdw>
          </a:effectLst>
        </p:spPr>
        <p:txBody>
          <a:bodyPr wrap="squar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95000"/>
              </a:lnSpc>
              <a:spcBef>
                <a:spcPct val="80000"/>
              </a:spcBef>
              <a:spcAft>
                <a:spcPts val="0"/>
              </a:spcAft>
              <a:buClr>
                <a:srgbClr val="FF9900"/>
              </a:buClr>
              <a:buSzTx/>
              <a:buFont typeface="Wingdings" pitchFamily="2" charset="2"/>
              <a:buNone/>
              <a:tabLst/>
              <a:defRPr/>
            </a:pPr>
            <a:r>
              <a:rPr kumimoji="0" lang="it-IT" sz="3200" b="1" i="0" u="none" strike="noStrike" kern="0" cap="none" spc="50" normalizeH="0" baseline="0" noProof="0" dirty="0">
                <a:ln w="11430"/>
                <a:gradFill>
                  <a:gsLst>
                    <a:gs pos="25000">
                      <a:srgbClr val="FEB80A">
                        <a:satMod val="155000"/>
                      </a:srgbClr>
                    </a:gs>
                    <a:gs pos="100000">
                      <a:srgbClr val="FEB80A">
                        <a:shade val="45000"/>
                        <a:satMod val="165000"/>
                      </a:srgbClr>
                    </a:gs>
                  </a:gsLst>
                  <a:lin ang="5400000"/>
                </a:gradFill>
                <a:effectLst/>
                <a:uLnTx/>
                <a:uFillTx/>
                <a:latin typeface="Century Gothic" pitchFamily="34" charset="0"/>
              </a:rPr>
              <a:t>PAROLE DETTE O SCRITTE</a:t>
            </a:r>
          </a:p>
        </p:txBody>
      </p:sp>
      <p:sp>
        <p:nvSpPr>
          <p:cNvPr id="19" name="CasellaDiTesto 1"/>
          <p:cNvSpPr txBox="1">
            <a:spLocks noChangeArrowheads="1"/>
          </p:cNvSpPr>
          <p:nvPr/>
        </p:nvSpPr>
        <p:spPr bwMode="auto">
          <a:xfrm>
            <a:off x="2832053" y="3501008"/>
            <a:ext cx="3871317" cy="492125"/>
          </a:xfrm>
          <a:prstGeom prst="rect">
            <a:avLst/>
          </a:prstGeom>
          <a:noFill/>
          <a:ln w="9525">
            <a:noFill/>
            <a:miter lim="800000"/>
            <a:headEnd/>
            <a:tailEnd/>
          </a:ln>
        </p:spPr>
        <p:txBody>
          <a:bodyPr wrap="square">
            <a:spAutoFit/>
          </a:bodyPr>
          <a:lstStyle/>
          <a:p>
            <a:pPr algn="ctr"/>
            <a:r>
              <a:rPr lang="it-IT" sz="2600" b="1" dirty="0">
                <a:solidFill>
                  <a:prstClr val="black"/>
                </a:solidFill>
                <a:latin typeface="Century Gothic" pitchFamily="34" charset="0"/>
              </a:rPr>
              <a:t>ma anche attraverso… </a:t>
            </a:r>
          </a:p>
        </p:txBody>
      </p:sp>
      <p:sp>
        <p:nvSpPr>
          <p:cNvPr id="21" name="Rectangle 45"/>
          <p:cNvSpPr>
            <a:spLocks noChangeArrowheads="1"/>
          </p:cNvSpPr>
          <p:nvPr/>
        </p:nvSpPr>
        <p:spPr bwMode="auto">
          <a:xfrm>
            <a:off x="3349219" y="4221088"/>
            <a:ext cx="2836987" cy="467820"/>
          </a:xfrm>
          <a:prstGeom prst="rect">
            <a:avLst/>
          </a:prstGeom>
          <a:noFill/>
          <a:ln w="12700">
            <a:noFill/>
            <a:miter lim="800000"/>
            <a:headEnd/>
            <a:tailEnd/>
          </a:ln>
          <a:effectLst>
            <a:outerShdw dist="35921" dir="2700000" algn="ctr" rotWithShape="0">
              <a:srgbClr val="E7DEC9"/>
            </a:outerShdw>
          </a:effectLst>
        </p:spPr>
        <p:txBody>
          <a:bodyPr wrap="squar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95000"/>
              </a:lnSpc>
              <a:spcBef>
                <a:spcPct val="80000"/>
              </a:spcBef>
              <a:spcAft>
                <a:spcPts val="0"/>
              </a:spcAft>
              <a:buClr>
                <a:srgbClr val="FF9900"/>
              </a:buClr>
              <a:buSzTx/>
              <a:buFont typeface="Wingdings" pitchFamily="2" charset="2"/>
              <a:buNone/>
              <a:tabLst/>
              <a:defRPr/>
            </a:pPr>
            <a:r>
              <a:rPr kumimoji="0" lang="it-IT" sz="3200" b="1" i="0" u="none" strike="noStrike" kern="0" cap="none" spc="50" normalizeH="0" baseline="0" noProof="0" dirty="0">
                <a:ln w="11430"/>
                <a:gradFill>
                  <a:gsLst>
                    <a:gs pos="25000">
                      <a:srgbClr val="FEB80A">
                        <a:satMod val="155000"/>
                      </a:srgbClr>
                    </a:gs>
                    <a:gs pos="100000">
                      <a:srgbClr val="FEB80A">
                        <a:shade val="45000"/>
                        <a:satMod val="165000"/>
                      </a:srgbClr>
                    </a:gs>
                  </a:gsLst>
                  <a:lin ang="5400000"/>
                </a:gradFill>
                <a:effectLst/>
                <a:uLnTx/>
                <a:uFillTx/>
                <a:latin typeface="Century Gothic" pitchFamily="34" charset="0"/>
              </a:rPr>
              <a:t>… IL SILENZIO</a:t>
            </a:r>
          </a:p>
        </p:txBody>
      </p:sp>
      <p:sp>
        <p:nvSpPr>
          <p:cNvPr id="11" name="Rectangle 53"/>
          <p:cNvSpPr>
            <a:spLocks noChangeArrowheads="1"/>
          </p:cNvSpPr>
          <p:nvPr/>
        </p:nvSpPr>
        <p:spPr bwMode="auto">
          <a:xfrm>
            <a:off x="908785" y="4869160"/>
            <a:ext cx="7572428" cy="1200329"/>
          </a:xfrm>
          <a:prstGeom prst="rect">
            <a:avLst/>
          </a:prstGeom>
          <a:noFill/>
          <a:ln>
            <a:noFill/>
          </a:ln>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it-IT" sz="3600" b="1" dirty="0">
                <a:ln w="11430"/>
                <a:solidFill>
                  <a:srgbClr val="0070C0"/>
                </a:solidFill>
                <a:effectLst>
                  <a:outerShdw blurRad="50800" dist="39000" dir="5460000" algn="tl">
                    <a:srgbClr val="000000">
                      <a:alpha val="38000"/>
                    </a:srgbClr>
                  </a:outerShdw>
                </a:effectLst>
                <a:latin typeface="Century Gothic" pitchFamily="34" charset="0"/>
              </a:rPr>
              <a:t>IL SOLO FATTO DI ESSERE PRESENTI E’ GIA’ COMUNICAZIONE…</a:t>
            </a:r>
          </a:p>
        </p:txBody>
      </p:sp>
      <p:pic>
        <p:nvPicPr>
          <p:cNvPr id="4" name="Immagine 3"/>
          <p:cNvPicPr>
            <a:picLocks noChangeAspect="1"/>
          </p:cNvPicPr>
          <p:nvPr/>
        </p:nvPicPr>
        <p:blipFill>
          <a:blip r:embed="rId4">
            <a:clrChange>
              <a:clrFrom>
                <a:srgbClr val="FFFFFF"/>
              </a:clrFrom>
              <a:clrTo>
                <a:srgbClr val="FFFFFF">
                  <a:alpha val="0"/>
                </a:srgbClr>
              </a:clrTo>
            </a:clrChange>
          </a:blip>
          <a:stretch>
            <a:fillRect/>
          </a:stretch>
        </p:blipFill>
        <p:spPr>
          <a:xfrm>
            <a:off x="395536" y="3305538"/>
            <a:ext cx="2057400" cy="1524000"/>
          </a:xfrm>
          <a:prstGeom prst="rect">
            <a:avLst/>
          </a:prstGeom>
        </p:spPr>
      </p:pic>
      <p:pic>
        <p:nvPicPr>
          <p:cNvPr id="14" name="Immagine 13"/>
          <p:cNvPicPr>
            <a:picLocks noChangeAspect="1"/>
          </p:cNvPicPr>
          <p:nvPr/>
        </p:nvPicPr>
        <p:blipFill>
          <a:blip r:embed="rId5">
            <a:clrChange>
              <a:clrFrom>
                <a:srgbClr val="FFFFFF"/>
              </a:clrFrom>
              <a:clrTo>
                <a:srgbClr val="FFFFFF">
                  <a:alpha val="0"/>
                </a:srgbClr>
              </a:clrTo>
            </a:clrChange>
          </a:blip>
          <a:stretch>
            <a:fillRect/>
          </a:stretch>
        </p:blipFill>
        <p:spPr>
          <a:xfrm>
            <a:off x="7398233" y="3"/>
            <a:ext cx="1716673" cy="1052733"/>
          </a:xfrm>
          <a:prstGeom prst="rect">
            <a:avLst/>
          </a:prstGeom>
        </p:spPr>
      </p:pic>
    </p:spTree>
    <p:extLst>
      <p:ext uri="{BB962C8B-B14F-4D97-AF65-F5344CB8AC3E}">
        <p14:creationId xmlns:p14="http://schemas.microsoft.com/office/powerpoint/2010/main" val="3746742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Immagin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TSS</a:t>
            </a:r>
          </a:p>
        </p:txBody>
      </p:sp>
      <p:sp>
        <p:nvSpPr>
          <p:cNvPr id="11" name="Rectangle 7"/>
          <p:cNvSpPr>
            <a:spLocks noChangeArrowheads="1"/>
          </p:cNvSpPr>
          <p:nvPr/>
        </p:nvSpPr>
        <p:spPr bwMode="auto">
          <a:xfrm>
            <a:off x="1306202" y="503164"/>
            <a:ext cx="5094312" cy="477567"/>
          </a:xfrm>
          <a:prstGeom prst="rect">
            <a:avLst/>
          </a:prstGeom>
          <a:noFill/>
          <a:ln w="9525">
            <a:noFill/>
            <a:miter lim="800000"/>
            <a:headEnd/>
            <a:tailEnd/>
          </a:ln>
        </p:spPr>
        <p:txBody>
          <a:bodyPr wrap="square" lIns="90488" tIns="44450" rIns="90488" bIns="44450">
            <a:spAutoFit/>
          </a:bodyPr>
          <a:lstStyle/>
          <a:p>
            <a:pPr algn="ctr" defTabSz="762000">
              <a:lnSpc>
                <a:spcPct val="90000"/>
              </a:lnSpc>
            </a:pPr>
            <a:r>
              <a:rPr lang="it-IT" sz="2800" b="1" dirty="0">
                <a:solidFill>
                  <a:srgbClr val="C00000"/>
                </a:solidFill>
                <a:latin typeface="Century Gothic" pitchFamily="34" charset="0"/>
              </a:rPr>
              <a:t>COMUNICAZIONE EFFICACE:</a:t>
            </a:r>
          </a:p>
        </p:txBody>
      </p:sp>
      <p:sp>
        <p:nvSpPr>
          <p:cNvPr id="14" name="Rectangle 51"/>
          <p:cNvSpPr>
            <a:spLocks noChangeArrowheads="1"/>
          </p:cNvSpPr>
          <p:nvPr/>
        </p:nvSpPr>
        <p:spPr bwMode="auto">
          <a:xfrm>
            <a:off x="1403648" y="5805264"/>
            <a:ext cx="6480720" cy="1015663"/>
          </a:xfrm>
          <a:prstGeom prst="rect">
            <a:avLst/>
          </a:prstGeom>
          <a:noFill/>
          <a:ln>
            <a:noFill/>
          </a:ln>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it-IT" sz="2000" b="1" dirty="0" smtClean="0">
                <a:ln w="11430"/>
                <a:solidFill>
                  <a:srgbClr val="0070C0"/>
                </a:solidFill>
                <a:latin typeface="Century Gothic" pitchFamily="34" charset="0"/>
              </a:rPr>
              <a:t>ATTENZIONE AL LINGUAGGIO NON VERBALE (MIMICA , GESTUALITA’ E CORPO), CHE SIA COERENTE CON IL LINGUAGGIO VERBALE</a:t>
            </a:r>
            <a:endParaRPr lang="it-IT" sz="2000" b="1" dirty="0">
              <a:ln w="11430"/>
              <a:solidFill>
                <a:srgbClr val="0070C0"/>
              </a:solidFill>
              <a:latin typeface="Century Gothic" pitchFamily="34" charset="0"/>
            </a:endParaRPr>
          </a:p>
        </p:txBody>
      </p:sp>
      <p:sp>
        <p:nvSpPr>
          <p:cNvPr id="15" name="Rectangle 10"/>
          <p:cNvSpPr>
            <a:spLocks noChangeArrowheads="1"/>
          </p:cNvSpPr>
          <p:nvPr/>
        </p:nvSpPr>
        <p:spPr bwMode="auto">
          <a:xfrm>
            <a:off x="539552" y="1052736"/>
            <a:ext cx="8144296" cy="4579715"/>
          </a:xfrm>
          <a:prstGeom prst="rect">
            <a:avLst/>
          </a:prstGeom>
          <a:noFill/>
          <a:ln w="12700">
            <a:noFill/>
            <a:miter lim="800000"/>
            <a:headEnd/>
            <a:tailEnd/>
          </a:ln>
          <a:effectLst>
            <a:outerShdw dist="35921" dir="2700000" algn="ctr" rotWithShape="0">
              <a:srgbClr val="E7DEC9"/>
            </a:outerShdw>
          </a:effectLst>
        </p:spPr>
        <p:txBody>
          <a:bodyPr wrap="square" lIns="0" tIns="0" rIns="0" bIns="0">
            <a:spAutoFit/>
          </a:bodyPr>
          <a:lstStyle/>
          <a:p>
            <a:pPr marL="450900" indent="-342900">
              <a:lnSpc>
                <a:spcPct val="95000"/>
              </a:lnSpc>
              <a:spcBef>
                <a:spcPct val="80000"/>
              </a:spcBef>
              <a:buClr>
                <a:srgbClr val="FF9900"/>
              </a:buClr>
              <a:buFont typeface="Arial" panose="020B0604020202020204" pitchFamily="34" charset="0"/>
              <a:buChar char="•"/>
              <a:defRPr/>
            </a:pPr>
            <a:r>
              <a:rPr kumimoji="0" lang="it-IT" sz="2400" b="1" i="1" u="none" strike="noStrike" kern="0" cap="none" spc="0" normalizeH="0" baseline="0" noProof="0" dirty="0" smtClean="0">
                <a:ln>
                  <a:noFill/>
                </a:ln>
                <a:solidFill>
                  <a:prstClr val="black"/>
                </a:solidFill>
                <a:effectLst/>
                <a:uLnTx/>
                <a:uFillTx/>
                <a:latin typeface="Century Gothic" pitchFamily="34" charset="0"/>
              </a:rPr>
              <a:t> MANTIENI </a:t>
            </a:r>
            <a:r>
              <a:rPr kumimoji="0" lang="it-IT" sz="2400" b="1" i="1" u="none" strike="noStrike" kern="0" cap="none" spc="0" normalizeH="0" baseline="0" noProof="0" dirty="0">
                <a:ln>
                  <a:noFill/>
                </a:ln>
                <a:solidFill>
                  <a:prstClr val="black"/>
                </a:solidFill>
                <a:effectLst/>
                <a:uLnTx/>
                <a:uFillTx/>
                <a:latin typeface="Century Gothic" pitchFamily="34" charset="0"/>
              </a:rPr>
              <a:t>UN CONTATTO VISIVO CON LA </a:t>
            </a:r>
            <a:r>
              <a:rPr kumimoji="0" lang="it-IT" sz="2400" b="1" i="1" u="none" strike="noStrike" kern="0" cap="none" spc="0" normalizeH="0" baseline="0" noProof="0" dirty="0" smtClean="0">
                <a:ln>
                  <a:noFill/>
                </a:ln>
                <a:solidFill>
                  <a:prstClr val="black"/>
                </a:solidFill>
                <a:effectLst/>
                <a:uLnTx/>
                <a:uFillTx/>
                <a:latin typeface="Century Gothic" pitchFamily="34" charset="0"/>
              </a:rPr>
              <a:t>PERSONA</a:t>
            </a:r>
          </a:p>
          <a:p>
            <a:pPr marL="450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lang="it-IT" sz="2400" b="1" i="1" kern="0" dirty="0" smtClean="0">
                <a:solidFill>
                  <a:prstClr val="black"/>
                </a:solidFill>
                <a:latin typeface="Century Gothic" pitchFamily="34" charset="0"/>
              </a:rPr>
              <a:t> ASCOLTA ATTIVAMENTE ED EMPATIZZA</a:t>
            </a:r>
          </a:p>
          <a:p>
            <a:pPr marL="450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kumimoji="0" lang="it-IT" sz="2400" b="1" i="1" u="none" strike="noStrike" kern="0" cap="none" spc="0" normalizeH="0" baseline="0" noProof="0" dirty="0" smtClean="0">
                <a:ln>
                  <a:noFill/>
                </a:ln>
                <a:solidFill>
                  <a:prstClr val="black"/>
                </a:solidFill>
                <a:effectLst/>
                <a:uLnTx/>
                <a:uFillTx/>
                <a:latin typeface="Century Gothic" pitchFamily="34" charset="0"/>
              </a:rPr>
              <a:t> CHIEDI INFORMAZIONI ALL’UTENTE/FAMIGLIA</a:t>
            </a:r>
          </a:p>
          <a:p>
            <a:pPr marL="450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lang="it-IT" sz="2400" b="1" i="1" kern="0" dirty="0" smtClean="0">
                <a:solidFill>
                  <a:prstClr val="black"/>
                </a:solidFill>
                <a:latin typeface="Century Gothic" pitchFamily="34" charset="0"/>
              </a:rPr>
              <a:t> USA SEMPRE CORTESIA E RISPETTO</a:t>
            </a:r>
          </a:p>
          <a:p>
            <a:pPr marL="450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kumimoji="0" lang="it-IT" sz="2400" b="1" i="1" u="none" strike="noStrike" kern="0" cap="none" spc="0" normalizeH="0" baseline="0" noProof="0" dirty="0" smtClean="0">
                <a:ln>
                  <a:noFill/>
                </a:ln>
                <a:solidFill>
                  <a:prstClr val="black"/>
                </a:solidFill>
                <a:effectLst/>
                <a:uLnTx/>
                <a:uFillTx/>
                <a:latin typeface="Century Gothic" pitchFamily="34" charset="0"/>
              </a:rPr>
              <a:t> USA</a:t>
            </a:r>
            <a:r>
              <a:rPr kumimoji="0" lang="it-IT" sz="2400" b="1" i="1" u="none" strike="noStrike" kern="0" cap="none" spc="0" normalizeH="0" noProof="0" dirty="0" smtClean="0">
                <a:ln>
                  <a:noFill/>
                </a:ln>
                <a:solidFill>
                  <a:prstClr val="black"/>
                </a:solidFill>
                <a:effectLst/>
                <a:uLnTx/>
                <a:uFillTx/>
                <a:latin typeface="Century Gothic" pitchFamily="34" charset="0"/>
              </a:rPr>
              <a:t> UN LINGUAGGIO COMPRENSIBILE</a:t>
            </a:r>
          </a:p>
          <a:p>
            <a:pPr marL="450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lang="it-IT" sz="2400" b="1" i="1" kern="0" baseline="0" dirty="0" smtClean="0">
                <a:solidFill>
                  <a:prstClr val="black"/>
                </a:solidFill>
                <a:latin typeface="Century Gothic" pitchFamily="34" charset="0"/>
              </a:rPr>
              <a:t> CHIAMA</a:t>
            </a:r>
            <a:r>
              <a:rPr lang="it-IT" sz="2400" b="1" i="1" kern="0" dirty="0" smtClean="0">
                <a:solidFill>
                  <a:prstClr val="black"/>
                </a:solidFill>
                <a:latin typeface="Century Gothic" pitchFamily="34" charset="0"/>
              </a:rPr>
              <a:t> LA PERSONA CON IL SUO NOME (</a:t>
            </a:r>
            <a:r>
              <a:rPr lang="it-IT" sz="2400" b="1" i="1" kern="0" dirty="0" err="1" smtClean="0">
                <a:solidFill>
                  <a:prstClr val="black"/>
                </a:solidFill>
                <a:latin typeface="Century Gothic" pitchFamily="34" charset="0"/>
              </a:rPr>
              <a:t>Sig.-Sig.ra</a:t>
            </a:r>
            <a:r>
              <a:rPr lang="it-IT" sz="2400" b="1" i="1" kern="0" dirty="0" smtClean="0">
                <a:solidFill>
                  <a:prstClr val="black"/>
                </a:solidFill>
                <a:latin typeface="Century Gothic" pitchFamily="34" charset="0"/>
              </a:rPr>
              <a:t>..)</a:t>
            </a:r>
          </a:p>
          <a:p>
            <a:pPr marL="450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kumimoji="0" lang="it-IT" sz="2400" b="1" i="1" u="none" strike="noStrike" kern="0" cap="none" spc="0" normalizeH="0" baseline="0" noProof="0" dirty="0" smtClean="0">
                <a:ln>
                  <a:noFill/>
                </a:ln>
                <a:solidFill>
                  <a:prstClr val="black"/>
                </a:solidFill>
                <a:effectLst/>
                <a:uLnTx/>
                <a:uFillTx/>
                <a:latin typeface="Century Gothic" pitchFamily="34" charset="0"/>
              </a:rPr>
              <a:t> NON PERDERE MAI LA CALMA</a:t>
            </a:r>
            <a:endParaRPr kumimoji="0" lang="it-IT" sz="2400" b="1" i="1" u="none" strike="noStrike" kern="0" cap="none" spc="0" normalizeH="0" baseline="0" noProof="0" dirty="0">
              <a:ln>
                <a:noFill/>
              </a:ln>
              <a:solidFill>
                <a:prstClr val="black"/>
              </a:solidFill>
              <a:effectLst/>
              <a:uLnTx/>
              <a:uFillTx/>
              <a:latin typeface="Century Gothic" pitchFamily="34" charset="0"/>
            </a:endParaRPr>
          </a:p>
        </p:txBody>
      </p:sp>
      <p:pic>
        <p:nvPicPr>
          <p:cNvPr id="3" name="Immagine 2"/>
          <p:cNvPicPr>
            <a:picLocks noChangeAspect="1"/>
          </p:cNvPicPr>
          <p:nvPr/>
        </p:nvPicPr>
        <p:blipFill>
          <a:blip r:embed="rId5">
            <a:clrChange>
              <a:clrFrom>
                <a:srgbClr val="FFFFFF"/>
              </a:clrFrom>
              <a:clrTo>
                <a:srgbClr val="FFFFFF">
                  <a:alpha val="0"/>
                </a:srgbClr>
              </a:clrTo>
            </a:clrChange>
          </a:blip>
          <a:stretch>
            <a:fillRect/>
          </a:stretch>
        </p:blipFill>
        <p:spPr>
          <a:xfrm>
            <a:off x="7398233" y="3"/>
            <a:ext cx="1716673" cy="1052733"/>
          </a:xfrm>
          <a:prstGeom prst="rect">
            <a:avLst/>
          </a:prstGeom>
        </p:spPr>
      </p:pic>
    </p:spTree>
    <p:extLst>
      <p:ext uri="{BB962C8B-B14F-4D97-AF65-F5344CB8AC3E}">
        <p14:creationId xmlns:p14="http://schemas.microsoft.com/office/powerpoint/2010/main" val="2340301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Immagin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TSS</a:t>
            </a:r>
          </a:p>
        </p:txBody>
      </p:sp>
      <p:sp>
        <p:nvSpPr>
          <p:cNvPr id="11" name="Rectangle 7"/>
          <p:cNvSpPr>
            <a:spLocks noChangeArrowheads="1"/>
          </p:cNvSpPr>
          <p:nvPr/>
        </p:nvSpPr>
        <p:spPr bwMode="auto">
          <a:xfrm>
            <a:off x="1306202" y="503164"/>
            <a:ext cx="5495578" cy="477567"/>
          </a:xfrm>
          <a:prstGeom prst="rect">
            <a:avLst/>
          </a:prstGeom>
          <a:noFill/>
          <a:ln w="9525">
            <a:noFill/>
            <a:miter lim="800000"/>
            <a:headEnd/>
            <a:tailEnd/>
          </a:ln>
        </p:spPr>
        <p:txBody>
          <a:bodyPr wrap="square" lIns="90488" tIns="44450" rIns="90488" bIns="44450">
            <a:spAutoFit/>
          </a:bodyPr>
          <a:lstStyle/>
          <a:p>
            <a:pPr algn="ctr" defTabSz="762000">
              <a:lnSpc>
                <a:spcPct val="90000"/>
              </a:lnSpc>
            </a:pPr>
            <a:r>
              <a:rPr lang="it-IT" sz="2800" b="1" dirty="0">
                <a:solidFill>
                  <a:srgbClr val="C00000"/>
                </a:solidFill>
                <a:latin typeface="Century Gothic" pitchFamily="34" charset="0"/>
              </a:rPr>
              <a:t>COMPORTAMENTI DA EVITARE:</a:t>
            </a:r>
          </a:p>
        </p:txBody>
      </p:sp>
      <p:sp>
        <p:nvSpPr>
          <p:cNvPr id="14" name="Rectangle 10"/>
          <p:cNvSpPr>
            <a:spLocks noChangeArrowheads="1"/>
          </p:cNvSpPr>
          <p:nvPr/>
        </p:nvSpPr>
        <p:spPr bwMode="auto">
          <a:xfrm>
            <a:off x="869454" y="1360887"/>
            <a:ext cx="7446962" cy="4228850"/>
          </a:xfrm>
          <a:prstGeom prst="rect">
            <a:avLst/>
          </a:prstGeom>
          <a:noFill/>
          <a:ln w="12700">
            <a:noFill/>
            <a:miter lim="800000"/>
            <a:headEnd/>
            <a:tailEnd/>
          </a:ln>
          <a:effectLst>
            <a:outerShdw dist="35921" dir="2700000" algn="ctr" rotWithShape="0">
              <a:srgbClr val="E7DEC9"/>
            </a:outerShdw>
          </a:effectLst>
        </p:spPr>
        <p:txBody>
          <a:bodyPr lIns="0" tIns="0" rIns="0" bIns="0">
            <a:spAutoFit/>
          </a:bodyPr>
          <a:lstStyle/>
          <a:p>
            <a:pPr marL="342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kumimoji="0" lang="it-IT" sz="2400" b="1" i="1" u="none" strike="noStrike" kern="0" cap="none" spc="0" normalizeH="0" baseline="0" noProof="0" dirty="0">
                <a:ln>
                  <a:noFill/>
                </a:ln>
                <a:solidFill>
                  <a:prstClr val="black"/>
                </a:solidFill>
                <a:effectLst/>
                <a:uLnTx/>
                <a:uFillTx/>
                <a:latin typeface="Century Gothic" pitchFamily="34" charset="0"/>
              </a:rPr>
              <a:t> CREARE ASPETTATIVE </a:t>
            </a:r>
            <a:r>
              <a:rPr kumimoji="0" lang="it-IT" sz="2400" b="1" i="1" u="none" strike="noStrike" kern="0" cap="none" spc="0" normalizeH="0" baseline="0" noProof="0" dirty="0" smtClean="0">
                <a:ln>
                  <a:noFill/>
                </a:ln>
                <a:solidFill>
                  <a:prstClr val="black"/>
                </a:solidFill>
                <a:effectLst/>
                <a:uLnTx/>
                <a:uFillTx/>
                <a:latin typeface="Century Gothic" pitchFamily="34" charset="0"/>
              </a:rPr>
              <a:t>IRREALI</a:t>
            </a:r>
          </a:p>
          <a:p>
            <a:pPr marL="342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kumimoji="0" lang="it-IT" sz="2400" b="1" i="1" u="none" strike="noStrike" kern="0" cap="none" spc="0" normalizeH="0" baseline="0" noProof="0" dirty="0" smtClean="0">
                <a:ln>
                  <a:noFill/>
                </a:ln>
                <a:solidFill>
                  <a:prstClr val="black"/>
                </a:solidFill>
                <a:effectLst/>
                <a:uLnTx/>
                <a:uFillTx/>
                <a:latin typeface="Century Gothic" pitchFamily="34" charset="0"/>
              </a:rPr>
              <a:t> FARSI</a:t>
            </a:r>
            <a:r>
              <a:rPr kumimoji="0" lang="it-IT" sz="2400" b="1" i="1" u="none" strike="noStrike" kern="0" cap="none" spc="0" normalizeH="0" noProof="0" dirty="0" smtClean="0">
                <a:ln>
                  <a:noFill/>
                </a:ln>
                <a:solidFill>
                  <a:prstClr val="black"/>
                </a:solidFill>
                <a:effectLst/>
                <a:uLnTx/>
                <a:uFillTx/>
                <a:latin typeface="Century Gothic" pitchFamily="34" charset="0"/>
              </a:rPr>
              <a:t> GUIDARE DAI PREGIUDIZI</a:t>
            </a:r>
          </a:p>
          <a:p>
            <a:pPr marL="342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lang="it-IT" sz="2400" b="1" i="1" kern="0" baseline="0" dirty="0">
                <a:solidFill>
                  <a:prstClr val="black"/>
                </a:solidFill>
                <a:latin typeface="Century Gothic" pitchFamily="34" charset="0"/>
              </a:rPr>
              <a:t> </a:t>
            </a:r>
            <a:r>
              <a:rPr lang="it-IT" sz="2400" b="1" i="1" kern="0" baseline="0" dirty="0" smtClean="0">
                <a:solidFill>
                  <a:prstClr val="black"/>
                </a:solidFill>
                <a:latin typeface="Century Gothic" pitchFamily="34" charset="0"/>
              </a:rPr>
              <a:t>VIOLARE LA PRIVACY</a:t>
            </a:r>
          </a:p>
          <a:p>
            <a:pPr marL="342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kumimoji="0" lang="it-IT" sz="2400" b="1" i="1" u="none" strike="noStrike" kern="0" cap="none" spc="0" normalizeH="0" noProof="0" dirty="0" smtClean="0">
                <a:ln>
                  <a:noFill/>
                </a:ln>
                <a:solidFill>
                  <a:prstClr val="black"/>
                </a:solidFill>
                <a:effectLst/>
                <a:uLnTx/>
                <a:uFillTx/>
                <a:latin typeface="Century Gothic" pitchFamily="34" charset="0"/>
              </a:rPr>
              <a:t> ALZARE IL TONO DELLA VOCE SENZA MOTIVO</a:t>
            </a:r>
          </a:p>
          <a:p>
            <a:pPr marL="342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lang="it-IT" sz="2400" b="1" i="1" kern="0" baseline="0" dirty="0" smtClean="0">
                <a:solidFill>
                  <a:prstClr val="black"/>
                </a:solidFill>
                <a:latin typeface="Century Gothic" pitchFamily="34" charset="0"/>
              </a:rPr>
              <a:t> INTERROMPERE </a:t>
            </a:r>
            <a:r>
              <a:rPr lang="it-IT" sz="2400" b="1" i="1" kern="0" dirty="0" smtClean="0">
                <a:solidFill>
                  <a:prstClr val="black"/>
                </a:solidFill>
                <a:latin typeface="Century Gothic" pitchFamily="34" charset="0"/>
              </a:rPr>
              <a:t>L’INTERLOCUTORE</a:t>
            </a:r>
            <a:endParaRPr lang="it-IT" sz="2400" b="1" i="1" kern="0" baseline="0" dirty="0" smtClean="0">
              <a:solidFill>
                <a:prstClr val="black"/>
              </a:solidFill>
              <a:latin typeface="Century Gothic" pitchFamily="34" charset="0"/>
            </a:endParaRPr>
          </a:p>
          <a:p>
            <a:pPr marL="342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kumimoji="0" lang="it-IT" sz="2400" b="1" i="1" u="none" strike="noStrike" kern="0" cap="none" spc="0" normalizeH="0" noProof="0" dirty="0">
                <a:ln>
                  <a:noFill/>
                </a:ln>
                <a:solidFill>
                  <a:prstClr val="black"/>
                </a:solidFill>
                <a:effectLst/>
                <a:uLnTx/>
                <a:uFillTx/>
                <a:latin typeface="Century Gothic" pitchFamily="34" charset="0"/>
              </a:rPr>
              <a:t> </a:t>
            </a:r>
            <a:r>
              <a:rPr kumimoji="0" lang="it-IT" sz="2400" b="1" i="1" u="none" strike="noStrike" kern="0" cap="none" spc="0" normalizeH="0" noProof="0" dirty="0" smtClean="0">
                <a:ln>
                  <a:noFill/>
                </a:ln>
                <a:solidFill>
                  <a:prstClr val="black"/>
                </a:solidFill>
                <a:effectLst/>
                <a:uLnTx/>
                <a:uFillTx/>
                <a:latin typeface="Century Gothic" pitchFamily="34" charset="0"/>
              </a:rPr>
              <a:t>CERCARE UN’ECCESSIVA CONFIDENZA</a:t>
            </a:r>
          </a:p>
          <a:p>
            <a:pPr marL="342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lang="it-IT" sz="2400" b="1" i="1" kern="0" baseline="0" dirty="0">
                <a:solidFill>
                  <a:prstClr val="black"/>
                </a:solidFill>
                <a:latin typeface="Century Gothic" pitchFamily="34" charset="0"/>
              </a:rPr>
              <a:t> </a:t>
            </a:r>
            <a:r>
              <a:rPr lang="it-IT" sz="2400" b="1" i="1" kern="0" baseline="0" dirty="0" smtClean="0">
                <a:solidFill>
                  <a:prstClr val="black"/>
                </a:solidFill>
                <a:latin typeface="Century Gothic" pitchFamily="34" charset="0"/>
              </a:rPr>
              <a:t>PARLARE TROPPO</a:t>
            </a:r>
            <a:endParaRPr kumimoji="0" lang="it-IT" sz="2400" b="1" i="1" u="none" strike="noStrike" kern="0" cap="none" spc="0" normalizeH="0" baseline="0" noProof="0" dirty="0">
              <a:ln>
                <a:noFill/>
              </a:ln>
              <a:solidFill>
                <a:prstClr val="black"/>
              </a:solidFill>
              <a:effectLst/>
              <a:uLnTx/>
              <a:uFillTx/>
              <a:latin typeface="Century Gothic" pitchFamily="34" charset="0"/>
            </a:endParaRPr>
          </a:p>
        </p:txBody>
      </p:sp>
      <p:pic>
        <p:nvPicPr>
          <p:cNvPr id="7" name="Immagine 6"/>
          <p:cNvPicPr>
            <a:picLocks noChangeAspect="1"/>
          </p:cNvPicPr>
          <p:nvPr/>
        </p:nvPicPr>
        <p:blipFill>
          <a:blip r:embed="rId4">
            <a:clrChange>
              <a:clrFrom>
                <a:srgbClr val="FFFFFF"/>
              </a:clrFrom>
              <a:clrTo>
                <a:srgbClr val="FFFFFF">
                  <a:alpha val="0"/>
                </a:srgbClr>
              </a:clrTo>
            </a:clrChange>
          </a:blip>
          <a:stretch>
            <a:fillRect/>
          </a:stretch>
        </p:blipFill>
        <p:spPr>
          <a:xfrm>
            <a:off x="7398233" y="3"/>
            <a:ext cx="1716673" cy="1052733"/>
          </a:xfrm>
          <a:prstGeom prst="rect">
            <a:avLst/>
          </a:prstGeom>
        </p:spPr>
      </p:pic>
    </p:spTree>
    <p:extLst>
      <p:ext uri="{BB962C8B-B14F-4D97-AF65-F5344CB8AC3E}">
        <p14:creationId xmlns:p14="http://schemas.microsoft.com/office/powerpoint/2010/main" val="3876641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Immagin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TSS</a:t>
            </a:r>
          </a:p>
        </p:txBody>
      </p:sp>
      <p:sp>
        <p:nvSpPr>
          <p:cNvPr id="11" name="Rectangle 7"/>
          <p:cNvSpPr>
            <a:spLocks noChangeArrowheads="1"/>
          </p:cNvSpPr>
          <p:nvPr/>
        </p:nvSpPr>
        <p:spPr bwMode="auto">
          <a:xfrm>
            <a:off x="792353" y="503164"/>
            <a:ext cx="7380047" cy="865365"/>
          </a:xfrm>
          <a:prstGeom prst="rect">
            <a:avLst/>
          </a:prstGeom>
          <a:noFill/>
          <a:ln w="9525">
            <a:noFill/>
            <a:miter lim="800000"/>
            <a:headEnd/>
            <a:tailEnd/>
          </a:ln>
        </p:spPr>
        <p:txBody>
          <a:bodyPr wrap="square" lIns="90488" tIns="44450" rIns="90488" bIns="44450">
            <a:spAutoFit/>
          </a:bodyPr>
          <a:lstStyle/>
          <a:p>
            <a:pPr algn="ctr" defTabSz="762000">
              <a:lnSpc>
                <a:spcPct val="90000"/>
              </a:lnSpc>
            </a:pPr>
            <a:r>
              <a:rPr lang="it-IT" sz="2800" b="1" dirty="0" smtClean="0">
                <a:solidFill>
                  <a:srgbClr val="C00000"/>
                </a:solidFill>
                <a:latin typeface="Century Gothic" pitchFamily="34" charset="0"/>
              </a:rPr>
              <a:t>PER INSTAURARE UNA RELAZIONE EFFICACE:</a:t>
            </a:r>
            <a:endParaRPr lang="it-IT" sz="2800" b="1" dirty="0">
              <a:solidFill>
                <a:srgbClr val="C00000"/>
              </a:solidFill>
              <a:latin typeface="Century Gothic" pitchFamily="34" charset="0"/>
            </a:endParaRPr>
          </a:p>
        </p:txBody>
      </p:sp>
      <p:sp>
        <p:nvSpPr>
          <p:cNvPr id="14" name="Rectangle 10"/>
          <p:cNvSpPr>
            <a:spLocks noChangeArrowheads="1"/>
          </p:cNvSpPr>
          <p:nvPr/>
        </p:nvSpPr>
        <p:spPr bwMode="auto">
          <a:xfrm>
            <a:off x="779273" y="1412776"/>
            <a:ext cx="7608330" cy="4819781"/>
          </a:xfrm>
          <a:prstGeom prst="rect">
            <a:avLst/>
          </a:prstGeom>
          <a:noFill/>
          <a:ln w="12700">
            <a:noFill/>
            <a:miter lim="800000"/>
            <a:headEnd/>
            <a:tailEnd/>
          </a:ln>
          <a:effectLst>
            <a:outerShdw dist="35921" dir="2700000" algn="ctr" rotWithShape="0">
              <a:srgbClr val="E7DEC9"/>
            </a:outerShdw>
          </a:effectLst>
        </p:spPr>
        <p:txBody>
          <a:bodyPr wrap="square" lIns="0" tIns="0" rIns="0" bIns="0">
            <a:spAutoFit/>
          </a:bodyPr>
          <a:lstStyle/>
          <a:p>
            <a:pPr marL="342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kumimoji="0" lang="it-IT" sz="2400" b="1" i="1" u="none" strike="noStrike" kern="0" cap="none" spc="0" normalizeH="0" baseline="0" noProof="0" dirty="0">
                <a:ln>
                  <a:noFill/>
                </a:ln>
                <a:solidFill>
                  <a:prstClr val="black"/>
                </a:solidFill>
                <a:effectLst/>
                <a:uLnTx/>
                <a:uFillTx/>
                <a:latin typeface="Century Gothic" pitchFamily="34" charset="0"/>
              </a:rPr>
              <a:t> </a:t>
            </a:r>
            <a:r>
              <a:rPr kumimoji="0" lang="it-IT" sz="2200" b="1" i="1" u="none" strike="noStrike" kern="0" cap="none" spc="0" normalizeH="0" baseline="0" noProof="0" dirty="0" smtClean="0">
                <a:ln>
                  <a:noFill/>
                </a:ln>
                <a:solidFill>
                  <a:prstClr val="black"/>
                </a:solidFill>
                <a:effectLst/>
                <a:uLnTx/>
                <a:uFillTx/>
                <a:latin typeface="Century Gothic" pitchFamily="34" charset="0"/>
              </a:rPr>
              <a:t>PRESENTATI ALLA PERSONA E ALLA FAMIGLIA</a:t>
            </a:r>
          </a:p>
          <a:p>
            <a:pPr marL="342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kumimoji="0" lang="it-IT" sz="2200" b="1" i="1" u="none" strike="noStrike" kern="0" cap="none" spc="0" normalizeH="0" baseline="0" noProof="0" dirty="0" smtClean="0">
                <a:ln>
                  <a:noFill/>
                </a:ln>
                <a:solidFill>
                  <a:prstClr val="black"/>
                </a:solidFill>
                <a:effectLst/>
                <a:uLnTx/>
                <a:uFillTx/>
                <a:latin typeface="Century Gothic" pitchFamily="34" charset="0"/>
              </a:rPr>
              <a:t> CHIEDI ALLA PERSONA COME SI CHIAMA</a:t>
            </a:r>
            <a:endParaRPr kumimoji="0" lang="it-IT" sz="2200" b="1" i="1" u="none" strike="noStrike" kern="0" cap="none" spc="0" normalizeH="0" noProof="0" dirty="0" smtClean="0">
              <a:ln>
                <a:noFill/>
              </a:ln>
              <a:solidFill>
                <a:prstClr val="black"/>
              </a:solidFill>
              <a:effectLst/>
              <a:uLnTx/>
              <a:uFillTx/>
              <a:latin typeface="Century Gothic" pitchFamily="34" charset="0"/>
            </a:endParaRPr>
          </a:p>
          <a:p>
            <a:pPr marL="342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lang="it-IT" sz="2200" b="1" i="1" kern="0" baseline="0" dirty="0">
                <a:solidFill>
                  <a:prstClr val="black"/>
                </a:solidFill>
                <a:latin typeface="Century Gothic" pitchFamily="34" charset="0"/>
              </a:rPr>
              <a:t> </a:t>
            </a:r>
            <a:r>
              <a:rPr lang="it-IT" sz="2200" b="1" i="1" kern="0" dirty="0" smtClean="0">
                <a:solidFill>
                  <a:prstClr val="black"/>
                </a:solidFill>
                <a:latin typeface="Century Gothic" pitchFamily="34" charset="0"/>
              </a:rPr>
              <a:t>PARLA CON CALMA  </a:t>
            </a:r>
          </a:p>
          <a:p>
            <a:pPr marL="342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kumimoji="0" lang="it-IT" sz="2200" b="1" i="1" u="none" strike="noStrike" kern="0" cap="none" spc="0" normalizeH="0" noProof="0" dirty="0" smtClean="0">
                <a:ln>
                  <a:noFill/>
                </a:ln>
                <a:solidFill>
                  <a:prstClr val="black"/>
                </a:solidFill>
                <a:effectLst/>
                <a:uLnTx/>
                <a:uFillTx/>
                <a:latin typeface="Century Gothic" pitchFamily="34" charset="0"/>
              </a:rPr>
              <a:t> USA DOMANDE APERTE/CHIUSE APPROPRIATAMENTE</a:t>
            </a:r>
          </a:p>
          <a:p>
            <a:pPr marL="342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lang="it-IT" sz="2200" b="1" i="1" kern="0" baseline="0" dirty="0" smtClean="0">
                <a:solidFill>
                  <a:prstClr val="black"/>
                </a:solidFill>
                <a:latin typeface="Century Gothic" pitchFamily="34" charset="0"/>
              </a:rPr>
              <a:t> NON NEGARE LA SOFFERENZA</a:t>
            </a:r>
          </a:p>
          <a:p>
            <a:pPr marL="342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kumimoji="0" lang="it-IT" sz="2200" b="1" i="1" u="none" strike="noStrike" kern="0" cap="none" spc="0" normalizeH="0" noProof="0" dirty="0">
                <a:ln>
                  <a:noFill/>
                </a:ln>
                <a:solidFill>
                  <a:prstClr val="black"/>
                </a:solidFill>
                <a:effectLst/>
                <a:uLnTx/>
                <a:uFillTx/>
                <a:latin typeface="Century Gothic" pitchFamily="34" charset="0"/>
              </a:rPr>
              <a:t> </a:t>
            </a:r>
            <a:r>
              <a:rPr kumimoji="0" lang="it-IT" sz="2200" b="1" i="1" u="none" strike="noStrike" kern="0" cap="none" spc="0" normalizeH="0" noProof="0" dirty="0" smtClean="0">
                <a:ln>
                  <a:noFill/>
                </a:ln>
                <a:solidFill>
                  <a:prstClr val="black"/>
                </a:solidFill>
                <a:effectLst/>
                <a:uLnTx/>
                <a:uFillTx/>
                <a:latin typeface="Century Gothic" pitchFamily="34" charset="0"/>
              </a:rPr>
              <a:t>RISPONDI CORRETTAMENTE ED EDUCATAMENTE ALLE DOMANDE</a:t>
            </a:r>
          </a:p>
          <a:p>
            <a:pPr marL="342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lang="it-IT" sz="2200" b="1" i="1" kern="0" baseline="0" dirty="0">
                <a:solidFill>
                  <a:prstClr val="black"/>
                </a:solidFill>
                <a:latin typeface="Century Gothic" pitchFamily="34" charset="0"/>
              </a:rPr>
              <a:t> </a:t>
            </a:r>
            <a:r>
              <a:rPr lang="it-IT" sz="2200" b="1" i="1" kern="0" dirty="0" smtClean="0">
                <a:solidFill>
                  <a:prstClr val="black"/>
                </a:solidFill>
                <a:latin typeface="Century Gothic" pitchFamily="34" charset="0"/>
              </a:rPr>
              <a:t>ASCOLTA EMPATICAMENTE LA PERSONA</a:t>
            </a:r>
          </a:p>
          <a:p>
            <a:pPr marL="342900" marR="0" lvl="0" indent="-342900" defTabSz="914400" eaLnBrk="1" fontAlgn="auto" latinLnBrk="0" hangingPunct="1">
              <a:lnSpc>
                <a:spcPct val="95000"/>
              </a:lnSpc>
              <a:spcBef>
                <a:spcPct val="80000"/>
              </a:spcBef>
              <a:spcAft>
                <a:spcPts val="0"/>
              </a:spcAft>
              <a:buClr>
                <a:srgbClr val="FF9900"/>
              </a:buClr>
              <a:buSzTx/>
              <a:buFont typeface="Arial" panose="020B0604020202020204" pitchFamily="34" charset="0"/>
              <a:buChar char="•"/>
              <a:tabLst/>
              <a:defRPr/>
            </a:pPr>
            <a:r>
              <a:rPr kumimoji="0" lang="it-IT" sz="2200" b="1" i="1" u="none" strike="noStrike" kern="0" cap="none" spc="0" normalizeH="0" noProof="0" dirty="0">
                <a:ln>
                  <a:noFill/>
                </a:ln>
                <a:solidFill>
                  <a:prstClr val="black"/>
                </a:solidFill>
                <a:effectLst/>
                <a:uLnTx/>
                <a:uFillTx/>
                <a:latin typeface="Century Gothic" pitchFamily="34" charset="0"/>
              </a:rPr>
              <a:t> </a:t>
            </a:r>
            <a:r>
              <a:rPr kumimoji="0" lang="it-IT" sz="2200" b="1" i="1" u="none" strike="noStrike" kern="0" cap="none" spc="0" normalizeH="0" noProof="0" dirty="0" smtClean="0">
                <a:ln>
                  <a:noFill/>
                </a:ln>
                <a:solidFill>
                  <a:prstClr val="black"/>
                </a:solidFill>
                <a:effectLst/>
                <a:uLnTx/>
                <a:uFillTx/>
                <a:latin typeface="Century Gothic" pitchFamily="34" charset="0"/>
              </a:rPr>
              <a:t>MOSTRA COMPETENZA E PROFESSIONALITÀ</a:t>
            </a:r>
            <a:endParaRPr kumimoji="0" lang="it-IT" sz="2200" b="1" i="1" u="none" strike="noStrike" kern="0" cap="none" spc="0" normalizeH="0" baseline="0" noProof="0" dirty="0">
              <a:ln>
                <a:noFill/>
              </a:ln>
              <a:solidFill>
                <a:prstClr val="black"/>
              </a:solidFill>
              <a:effectLst/>
              <a:uLnTx/>
              <a:uFillTx/>
              <a:latin typeface="Century Gothic" pitchFamily="34" charset="0"/>
            </a:endParaRPr>
          </a:p>
        </p:txBody>
      </p:sp>
      <p:pic>
        <p:nvPicPr>
          <p:cNvPr id="7" name="Immagine 6"/>
          <p:cNvPicPr>
            <a:picLocks noChangeAspect="1"/>
          </p:cNvPicPr>
          <p:nvPr/>
        </p:nvPicPr>
        <p:blipFill>
          <a:blip r:embed="rId5">
            <a:clrChange>
              <a:clrFrom>
                <a:srgbClr val="FFFFFF"/>
              </a:clrFrom>
              <a:clrTo>
                <a:srgbClr val="FFFFFF">
                  <a:alpha val="0"/>
                </a:srgbClr>
              </a:clrTo>
            </a:clrChange>
          </a:blip>
          <a:stretch>
            <a:fillRect/>
          </a:stretch>
        </p:blipFill>
        <p:spPr>
          <a:xfrm>
            <a:off x="7398233" y="3"/>
            <a:ext cx="1716673" cy="1052733"/>
          </a:xfrm>
          <a:prstGeom prst="rect">
            <a:avLst/>
          </a:prstGeom>
        </p:spPr>
      </p:pic>
    </p:spTree>
    <p:extLst>
      <p:ext uri="{BB962C8B-B14F-4D97-AF65-F5344CB8AC3E}">
        <p14:creationId xmlns:p14="http://schemas.microsoft.com/office/powerpoint/2010/main" val="1755841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Immagin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TSS</a:t>
            </a:r>
          </a:p>
        </p:txBody>
      </p:sp>
      <p:sp>
        <p:nvSpPr>
          <p:cNvPr id="5" name="Rectangle 10"/>
          <p:cNvSpPr>
            <a:spLocks noChangeArrowheads="1"/>
          </p:cNvSpPr>
          <p:nvPr/>
        </p:nvSpPr>
        <p:spPr bwMode="auto">
          <a:xfrm>
            <a:off x="653101" y="1421553"/>
            <a:ext cx="8120956" cy="861774"/>
          </a:xfrm>
          <a:prstGeom prst="rect">
            <a:avLst/>
          </a:prstGeom>
          <a:noFill/>
          <a:ln w="12700">
            <a:noFill/>
            <a:miter lim="800000"/>
            <a:headEnd/>
            <a:tailEnd/>
          </a:ln>
          <a:effectLst>
            <a:outerShdw dist="35921" dir="2700000" algn="ctr" rotWithShape="0">
              <a:srgbClr val="E7DEC9"/>
            </a:outerShdw>
          </a:effectLst>
        </p:spPr>
        <p:txBody>
          <a:bodyPr wrap="square"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
                <a:srgbClr val="FF9900"/>
              </a:buClr>
              <a:buSzTx/>
              <a:buFont typeface="Wingdings" pitchFamily="2" charset="2"/>
              <a:buNone/>
              <a:tabLst/>
              <a:defRPr/>
            </a:pPr>
            <a:r>
              <a:rPr kumimoji="0" lang="it-IT" sz="2800" b="1" i="0" u="none" strike="noStrike" kern="0" cap="none" spc="0" normalizeH="0" baseline="0" noProof="0" dirty="0">
                <a:ln w="11430"/>
                <a:solidFill>
                  <a:srgbClr val="C00000"/>
                </a:solidFill>
                <a:effectLst/>
                <a:uLnTx/>
                <a:uFillTx/>
                <a:latin typeface="Century Gothic" pitchFamily="34" charset="0"/>
              </a:rPr>
              <a:t>RICORDATI CHE DEVI </a:t>
            </a:r>
            <a:r>
              <a:rPr lang="it-IT" sz="2800" b="1" kern="0" dirty="0" smtClean="0">
                <a:ln w="11430"/>
                <a:solidFill>
                  <a:srgbClr val="C00000"/>
                </a:solidFill>
                <a:latin typeface="Century Gothic" pitchFamily="34" charset="0"/>
              </a:rPr>
              <a:t>DARE ATTENZIONE</a:t>
            </a:r>
            <a:endParaRPr kumimoji="0" lang="it-IT" sz="2800" b="1" i="0" u="none" strike="noStrike" kern="0" cap="none" spc="0" normalizeH="0" baseline="0" noProof="0" dirty="0">
              <a:ln w="11430"/>
              <a:solidFill>
                <a:srgbClr val="C00000"/>
              </a:solidFill>
              <a:effectLst/>
              <a:uLnTx/>
              <a:uFillTx/>
              <a:latin typeface="Century Gothic" pitchFamily="34" charset="0"/>
            </a:endParaRPr>
          </a:p>
          <a:p>
            <a:pPr marL="0" marR="0" lvl="0" indent="0" algn="ctr" defTabSz="914400" eaLnBrk="1" fontAlgn="auto" latinLnBrk="0" hangingPunct="1">
              <a:lnSpc>
                <a:spcPct val="100000"/>
              </a:lnSpc>
              <a:spcBef>
                <a:spcPts val="0"/>
              </a:spcBef>
              <a:spcAft>
                <a:spcPts val="0"/>
              </a:spcAft>
              <a:buClr>
                <a:srgbClr val="FF9900"/>
              </a:buClr>
              <a:buSzTx/>
              <a:buFont typeface="Wingdings" pitchFamily="2" charset="2"/>
              <a:buNone/>
              <a:tabLst/>
              <a:defRPr/>
            </a:pPr>
            <a:r>
              <a:rPr lang="it-IT" sz="2800" b="1" kern="0" dirty="0" smtClean="0">
                <a:ln w="11430"/>
                <a:solidFill>
                  <a:srgbClr val="C00000"/>
                </a:solidFill>
                <a:latin typeface="Century Gothic" pitchFamily="34" charset="0"/>
              </a:rPr>
              <a:t>anche</a:t>
            </a:r>
            <a:r>
              <a:rPr kumimoji="0" lang="it-IT" sz="2800" b="1" i="0" u="none" strike="noStrike" kern="0" cap="none" spc="0" normalizeH="0" baseline="0" noProof="0" dirty="0" smtClean="0">
                <a:ln w="11430"/>
                <a:solidFill>
                  <a:srgbClr val="C00000"/>
                </a:solidFill>
                <a:effectLst/>
                <a:uLnTx/>
                <a:uFillTx/>
                <a:latin typeface="Century Gothic" pitchFamily="34" charset="0"/>
              </a:rPr>
              <a:t> al </a:t>
            </a:r>
            <a:r>
              <a:rPr kumimoji="0" lang="it-IT" sz="2800" b="1" i="0" u="none" strike="noStrike" kern="0" cap="none" spc="0" normalizeH="0" baseline="0" noProof="0" dirty="0">
                <a:ln w="11430"/>
                <a:solidFill>
                  <a:srgbClr val="C00000"/>
                </a:solidFill>
                <a:effectLst/>
                <a:uLnTx/>
                <a:uFillTx/>
                <a:latin typeface="Century Gothic" pitchFamily="34" charset="0"/>
              </a:rPr>
              <a:t>genitore/tutore</a:t>
            </a:r>
          </a:p>
        </p:txBody>
      </p:sp>
      <p:sp>
        <p:nvSpPr>
          <p:cNvPr id="6" name="Rectangle 22"/>
          <p:cNvSpPr>
            <a:spLocks noChangeArrowheads="1"/>
          </p:cNvSpPr>
          <p:nvPr/>
        </p:nvSpPr>
        <p:spPr bwMode="auto">
          <a:xfrm>
            <a:off x="3203848" y="2724150"/>
            <a:ext cx="5580112" cy="3385542"/>
          </a:xfrm>
          <a:prstGeom prst="rect">
            <a:avLst/>
          </a:prstGeom>
          <a:noFill/>
          <a:ln w="12700">
            <a:noFill/>
            <a:miter lim="800000"/>
            <a:headEnd/>
            <a:tailEnd/>
          </a:ln>
          <a:effectLst>
            <a:outerShdw dist="35921" dir="2700000" algn="ctr" rotWithShape="0">
              <a:srgbClr val="E7DEC9"/>
            </a:outerShdw>
          </a:effectLst>
        </p:spPr>
        <p:txBody>
          <a:bodyPr wrap="square" lIns="0" tIns="0" rIns="0" bIns="0">
            <a:spAutoFit/>
          </a:bodyPr>
          <a:lstStyle/>
          <a:p>
            <a:pPr marL="342900" marR="0" lvl="0" indent="-342900" defTabSz="914400" eaLnBrk="1" fontAlgn="auto" latinLnBrk="0" hangingPunct="1">
              <a:lnSpc>
                <a:spcPct val="95000"/>
              </a:lnSpc>
              <a:spcBef>
                <a:spcPct val="80000"/>
              </a:spcBef>
              <a:spcAft>
                <a:spcPts val="0"/>
              </a:spcAft>
              <a:buClr>
                <a:srgbClr val="FF9900"/>
              </a:buClr>
              <a:buSzTx/>
              <a:buFont typeface="Wingdings" panose="05000000000000000000" pitchFamily="2" charset="2"/>
              <a:buChar char="ü"/>
              <a:tabLst/>
              <a:defRPr/>
            </a:pPr>
            <a:r>
              <a:rPr kumimoji="0" lang="it-IT" sz="2200" b="1" i="0" u="none" strike="noStrike" kern="0" cap="none" spc="0" normalizeH="0" baseline="0" noProof="0" dirty="0">
                <a:ln>
                  <a:noFill/>
                </a:ln>
                <a:solidFill>
                  <a:prstClr val="black"/>
                </a:solidFill>
                <a:effectLst/>
                <a:uLnTx/>
                <a:uFillTx/>
                <a:latin typeface="Century Gothic" pitchFamily="34" charset="0"/>
              </a:rPr>
              <a:t>FAVORISCI  IL CONTATTO </a:t>
            </a:r>
            <a:r>
              <a:rPr kumimoji="0" lang="it-IT" sz="2200" b="1" i="0" u="none" strike="noStrike" kern="0" cap="none" spc="0" normalizeH="0" baseline="0" noProof="0" dirty="0" smtClean="0">
                <a:ln>
                  <a:noFill/>
                </a:ln>
                <a:solidFill>
                  <a:prstClr val="black"/>
                </a:solidFill>
                <a:effectLst/>
                <a:uLnTx/>
                <a:uFillTx/>
                <a:latin typeface="Century Gothic" pitchFamily="34" charset="0"/>
              </a:rPr>
              <a:t>GENITORE/TUTORE</a:t>
            </a:r>
          </a:p>
          <a:p>
            <a:pPr marL="342900" marR="0" lvl="0" indent="-342900" defTabSz="914400" eaLnBrk="1" fontAlgn="auto" latinLnBrk="0" hangingPunct="1">
              <a:lnSpc>
                <a:spcPct val="95000"/>
              </a:lnSpc>
              <a:spcBef>
                <a:spcPct val="80000"/>
              </a:spcBef>
              <a:spcAft>
                <a:spcPts val="0"/>
              </a:spcAft>
              <a:buClr>
                <a:srgbClr val="FF9900"/>
              </a:buClr>
              <a:buSzTx/>
              <a:buFont typeface="Wingdings" panose="05000000000000000000" pitchFamily="2" charset="2"/>
              <a:buChar char="ü"/>
              <a:tabLst/>
              <a:defRPr/>
            </a:pPr>
            <a:r>
              <a:rPr lang="it-IT" sz="2200" b="1" kern="0" noProof="0" dirty="0" smtClean="0">
                <a:solidFill>
                  <a:prstClr val="black"/>
                </a:solidFill>
                <a:latin typeface="Century Gothic" pitchFamily="34" charset="0"/>
              </a:rPr>
              <a:t>PARLA AL BAMBINO METTENDOTI ALLA SUA ALTEZZA (non parlargli mai dall’alto verso il basso)</a:t>
            </a:r>
          </a:p>
          <a:p>
            <a:pPr marL="342900" marR="0" lvl="0" indent="-342900" defTabSz="914400" eaLnBrk="1" fontAlgn="auto" latinLnBrk="0" hangingPunct="1">
              <a:lnSpc>
                <a:spcPct val="95000"/>
              </a:lnSpc>
              <a:spcBef>
                <a:spcPct val="80000"/>
              </a:spcBef>
              <a:spcAft>
                <a:spcPts val="0"/>
              </a:spcAft>
              <a:buClr>
                <a:srgbClr val="FF9900"/>
              </a:buClr>
              <a:buSzTx/>
              <a:buFont typeface="Wingdings" panose="05000000000000000000" pitchFamily="2" charset="2"/>
              <a:buChar char="ü"/>
              <a:tabLst/>
              <a:defRPr/>
            </a:pPr>
            <a:r>
              <a:rPr lang="it-IT" sz="2200" b="1" kern="0" noProof="0" dirty="0" smtClean="0">
                <a:solidFill>
                  <a:prstClr val="black"/>
                </a:solidFill>
                <a:latin typeface="Century Gothic" pitchFamily="34" charset="0"/>
              </a:rPr>
              <a:t>USA UN TONO DI VOCE CALMO E RASSICURANTE</a:t>
            </a:r>
          </a:p>
          <a:p>
            <a:pPr marL="342900" marR="0" lvl="0" indent="-342900" defTabSz="914400" eaLnBrk="1" fontAlgn="auto" latinLnBrk="0" hangingPunct="1">
              <a:lnSpc>
                <a:spcPct val="95000"/>
              </a:lnSpc>
              <a:spcBef>
                <a:spcPct val="80000"/>
              </a:spcBef>
              <a:spcAft>
                <a:spcPts val="0"/>
              </a:spcAft>
              <a:buClr>
                <a:srgbClr val="FF9900"/>
              </a:buClr>
              <a:buSzTx/>
              <a:buFont typeface="Wingdings" panose="05000000000000000000" pitchFamily="2" charset="2"/>
              <a:buChar char="ü"/>
              <a:tabLst/>
              <a:defRPr/>
            </a:pPr>
            <a:r>
              <a:rPr kumimoji="0" lang="it-IT" sz="2200" b="1" i="0" u="none" strike="noStrike" kern="0" cap="none" spc="0" normalizeH="0" baseline="0" dirty="0" smtClean="0">
                <a:ln>
                  <a:noFill/>
                </a:ln>
                <a:solidFill>
                  <a:prstClr val="black"/>
                </a:solidFill>
                <a:effectLst/>
                <a:uLnTx/>
                <a:uFillTx/>
                <a:latin typeface="Century Gothic" pitchFamily="34" charset="0"/>
              </a:rPr>
              <a:t>RISPETTA I SUOI TEMPI</a:t>
            </a:r>
            <a:endParaRPr kumimoji="0" lang="it-IT" sz="2200" b="1" i="0" u="none" strike="noStrike" kern="0" cap="none" spc="0" normalizeH="0" baseline="0" noProof="0" dirty="0">
              <a:ln>
                <a:noFill/>
              </a:ln>
              <a:solidFill>
                <a:prstClr val="black"/>
              </a:solidFill>
              <a:effectLst/>
              <a:uLnTx/>
              <a:uFillTx/>
              <a:latin typeface="Century Gothic" pitchFamily="34" charset="0"/>
            </a:endParaRPr>
          </a:p>
        </p:txBody>
      </p:sp>
      <p:sp>
        <p:nvSpPr>
          <p:cNvPr id="10" name="Rectangle 2"/>
          <p:cNvSpPr>
            <a:spLocks noChangeArrowheads="1"/>
          </p:cNvSpPr>
          <p:nvPr/>
        </p:nvSpPr>
        <p:spPr bwMode="auto">
          <a:xfrm>
            <a:off x="1306202" y="558426"/>
            <a:ext cx="3121782" cy="443198"/>
          </a:xfrm>
          <a:prstGeom prst="rect">
            <a:avLst/>
          </a:prstGeom>
          <a:noFill/>
          <a:ln w="9525">
            <a:noFill/>
            <a:miter lim="800000"/>
            <a:headEnd/>
            <a:tailEnd/>
          </a:ln>
        </p:spPr>
        <p:txBody>
          <a:bodyPr wrap="square" lIns="0" tIns="0" rIns="0" bIns="0">
            <a:spAutoFit/>
          </a:bodyPr>
          <a:lstStyle/>
          <a:p>
            <a:pPr eaLnBrk="0" hangingPunct="0">
              <a:lnSpc>
                <a:spcPct val="90000"/>
              </a:lnSpc>
            </a:pPr>
            <a:r>
              <a:rPr lang="it-IT" sz="3200" b="1" dirty="0">
                <a:solidFill>
                  <a:srgbClr val="C00000"/>
                </a:solidFill>
                <a:latin typeface="Century Gothic" pitchFamily="34" charset="0"/>
              </a:rPr>
              <a:t>con </a:t>
            </a:r>
            <a:r>
              <a:rPr lang="it-IT" sz="3200" b="1" dirty="0" smtClean="0">
                <a:solidFill>
                  <a:srgbClr val="C00000"/>
                </a:solidFill>
                <a:latin typeface="Century Gothic" pitchFamily="34" charset="0"/>
              </a:rPr>
              <a:t>il </a:t>
            </a:r>
            <a:r>
              <a:rPr lang="it-IT" sz="3200" b="1" u="sng" dirty="0" smtClean="0">
                <a:solidFill>
                  <a:srgbClr val="C00000"/>
                </a:solidFill>
                <a:latin typeface="Century Gothic" pitchFamily="34" charset="0"/>
              </a:rPr>
              <a:t>bambino:</a:t>
            </a:r>
            <a:endParaRPr lang="it-IT" sz="3200" b="1" u="sng" dirty="0">
              <a:solidFill>
                <a:srgbClr val="C00000"/>
              </a:solidFill>
              <a:latin typeface="Century Gothic" pitchFamily="34" charset="0"/>
            </a:endParaRPr>
          </a:p>
        </p:txBody>
      </p:sp>
      <p:pic>
        <p:nvPicPr>
          <p:cNvPr id="7" name="Immagine 6"/>
          <p:cNvPicPr>
            <a:picLocks noChangeAspect="1"/>
          </p:cNvPicPr>
          <p:nvPr/>
        </p:nvPicPr>
        <p:blipFill rotWithShape="1">
          <a:blip r:embed="rId4">
            <a:clrChange>
              <a:clrFrom>
                <a:srgbClr val="FFFFFF"/>
              </a:clrFrom>
              <a:clrTo>
                <a:srgbClr val="FFFFFF">
                  <a:alpha val="0"/>
                </a:srgbClr>
              </a:clrTo>
            </a:clrChange>
          </a:blip>
          <a:srcRect l="25588" r="23226" b="3236"/>
          <a:stretch/>
        </p:blipFill>
        <p:spPr>
          <a:xfrm>
            <a:off x="395536" y="2703255"/>
            <a:ext cx="2808312" cy="33180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4874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Immagin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n-ea"/>
                <a:cs typeface="+mn-cs"/>
              </a:rPr>
              <a:t>TSS</a:t>
            </a:r>
          </a:p>
        </p:txBody>
      </p:sp>
      <p:sp>
        <p:nvSpPr>
          <p:cNvPr id="5" name="Rectangle 7"/>
          <p:cNvSpPr>
            <a:spLocks noChangeArrowheads="1"/>
          </p:cNvSpPr>
          <p:nvPr/>
        </p:nvSpPr>
        <p:spPr bwMode="auto">
          <a:xfrm>
            <a:off x="547078" y="1340768"/>
            <a:ext cx="7899672" cy="4519699"/>
          </a:xfrm>
          <a:prstGeom prst="rect">
            <a:avLst/>
          </a:prstGeom>
          <a:noFill/>
          <a:ln w="12700">
            <a:noFill/>
            <a:miter lim="800000"/>
            <a:headEnd/>
            <a:tailEnd/>
          </a:ln>
          <a:effectLst>
            <a:outerShdw dist="35921" dir="2700000" algn="ctr" rotWithShape="0">
              <a:srgbClr val="E7DEC9"/>
            </a:outerShdw>
          </a:effectLst>
        </p:spPr>
        <p:txBody>
          <a:bodyPr wrap="square" lIns="0" tIns="0" rIns="0" bIns="0">
            <a:spAutoFit/>
          </a:bodyPr>
          <a:lstStyle/>
          <a:p>
            <a:pPr marL="355600" marR="0" lvl="0" indent="-355600" defTabSz="914400" eaLnBrk="1" fontAlgn="auto" latinLnBrk="0" hangingPunct="1">
              <a:lnSpc>
                <a:spcPct val="95000"/>
              </a:lnSpc>
              <a:spcBef>
                <a:spcPct val="80000"/>
              </a:spcBef>
              <a:spcAft>
                <a:spcPts val="0"/>
              </a:spcAft>
              <a:buClr>
                <a:srgbClr val="FF9900"/>
              </a:buClr>
              <a:buSzTx/>
              <a:buFont typeface="Wingdings" panose="05000000000000000000" pitchFamily="2" charset="2"/>
              <a:buChar char="ü"/>
              <a:tabLst/>
              <a:defRPr/>
            </a:pPr>
            <a:r>
              <a:rPr kumimoji="0" lang="it-IT" sz="2200" b="1" i="0" u="none" strike="noStrike" kern="0" cap="none" spc="0" normalizeH="0" baseline="0" noProof="0" dirty="0" smtClean="0">
                <a:ln>
                  <a:noFill/>
                </a:ln>
                <a:solidFill>
                  <a:prstClr val="black"/>
                </a:solidFill>
                <a:effectLst/>
                <a:uLnTx/>
                <a:uFillTx/>
                <a:latin typeface="Century Gothic" pitchFamily="34" charset="0"/>
              </a:rPr>
              <a:t>DAI </a:t>
            </a:r>
            <a:r>
              <a:rPr kumimoji="0" lang="it-IT" sz="2200" b="1" i="0" u="none" strike="noStrike" kern="0" cap="none" spc="0" normalizeH="0" baseline="0" noProof="0" dirty="0">
                <a:ln>
                  <a:noFill/>
                </a:ln>
                <a:solidFill>
                  <a:prstClr val="black"/>
                </a:solidFill>
                <a:effectLst/>
                <a:uLnTx/>
                <a:uFillTx/>
                <a:latin typeface="Century Gothic" pitchFamily="34" charset="0"/>
              </a:rPr>
              <a:t>IL TEMPO SUFFICIENTE PER RISPONDERE </a:t>
            </a:r>
            <a:r>
              <a:rPr kumimoji="0" lang="it-IT" sz="2200" b="1" i="0" u="none" strike="noStrike" kern="0" cap="none" spc="0" normalizeH="0" baseline="0" noProof="0" dirty="0" smtClean="0">
                <a:ln>
                  <a:noFill/>
                </a:ln>
                <a:solidFill>
                  <a:prstClr val="black"/>
                </a:solidFill>
                <a:effectLst/>
                <a:uLnTx/>
                <a:uFillTx/>
                <a:latin typeface="Century Gothic" pitchFamily="34" charset="0"/>
              </a:rPr>
              <a:t>ALLE</a:t>
            </a:r>
            <a:r>
              <a:rPr kumimoji="0" lang="it-IT" sz="2200" b="1" i="0" u="none" strike="noStrike" kern="0" cap="none" spc="0" normalizeH="0" noProof="0" dirty="0" smtClean="0">
                <a:ln>
                  <a:noFill/>
                </a:ln>
                <a:solidFill>
                  <a:prstClr val="black"/>
                </a:solidFill>
                <a:effectLst/>
                <a:uLnTx/>
                <a:uFillTx/>
                <a:latin typeface="Century Gothic" pitchFamily="34" charset="0"/>
              </a:rPr>
              <a:t> </a:t>
            </a:r>
            <a:r>
              <a:rPr kumimoji="0" lang="it-IT" sz="2200" b="1" i="0" u="none" strike="noStrike" kern="0" cap="none" spc="0" normalizeH="0" baseline="0" noProof="0" dirty="0" smtClean="0">
                <a:ln>
                  <a:noFill/>
                </a:ln>
                <a:solidFill>
                  <a:prstClr val="black"/>
                </a:solidFill>
                <a:effectLst/>
                <a:uLnTx/>
                <a:uFillTx/>
                <a:latin typeface="Century Gothic" pitchFamily="34" charset="0"/>
              </a:rPr>
              <a:t>DOMANDE </a:t>
            </a:r>
            <a:r>
              <a:rPr kumimoji="0" lang="it-IT" sz="2200" b="1" i="0" u="none" strike="noStrike" kern="0" cap="none" spc="0" normalizeH="0" baseline="0" noProof="0" dirty="0">
                <a:ln>
                  <a:noFill/>
                </a:ln>
                <a:solidFill>
                  <a:prstClr val="black"/>
                </a:solidFill>
                <a:effectLst/>
                <a:uLnTx/>
                <a:uFillTx/>
                <a:latin typeface="Century Gothic" pitchFamily="34" charset="0"/>
              </a:rPr>
              <a:t>/ELABORARE PENSIERI /</a:t>
            </a:r>
            <a:r>
              <a:rPr kumimoji="0" lang="it-IT" sz="2200" b="1" i="0" u="none" strike="noStrike" kern="0" cap="none" spc="0" normalizeH="0" baseline="0" noProof="0" dirty="0" smtClean="0">
                <a:ln>
                  <a:noFill/>
                </a:ln>
                <a:solidFill>
                  <a:prstClr val="black"/>
                </a:solidFill>
                <a:effectLst/>
                <a:uLnTx/>
                <a:uFillTx/>
                <a:latin typeface="Century Gothic" pitchFamily="34" charset="0"/>
              </a:rPr>
              <a:t>ESPRIMERSI</a:t>
            </a:r>
          </a:p>
          <a:p>
            <a:pPr marL="355600" marR="0" lvl="0" indent="-355600" defTabSz="914400" eaLnBrk="1" fontAlgn="auto" latinLnBrk="0" hangingPunct="1">
              <a:lnSpc>
                <a:spcPct val="95000"/>
              </a:lnSpc>
              <a:spcBef>
                <a:spcPct val="80000"/>
              </a:spcBef>
              <a:spcAft>
                <a:spcPts val="0"/>
              </a:spcAft>
              <a:buClr>
                <a:srgbClr val="FF9900"/>
              </a:buClr>
              <a:buSzTx/>
              <a:buFont typeface="Wingdings" panose="05000000000000000000" pitchFamily="2" charset="2"/>
              <a:buChar char="ü"/>
              <a:tabLst/>
              <a:defRPr/>
            </a:pPr>
            <a:r>
              <a:rPr lang="it-IT" sz="2200" b="1" kern="0" dirty="0" smtClean="0">
                <a:solidFill>
                  <a:prstClr val="black"/>
                </a:solidFill>
                <a:latin typeface="Century Gothic" pitchFamily="34" charset="0"/>
              </a:rPr>
              <a:t>USA UN TONO DI VOCE CALMO E RASSICURANTE</a:t>
            </a:r>
          </a:p>
          <a:p>
            <a:pPr marL="355600" marR="0" lvl="0" indent="-355600" defTabSz="914400" eaLnBrk="1" fontAlgn="auto" latinLnBrk="0" hangingPunct="1">
              <a:lnSpc>
                <a:spcPct val="95000"/>
              </a:lnSpc>
              <a:spcBef>
                <a:spcPct val="80000"/>
              </a:spcBef>
              <a:spcAft>
                <a:spcPts val="0"/>
              </a:spcAft>
              <a:buClr>
                <a:srgbClr val="FF9900"/>
              </a:buClr>
              <a:buSzTx/>
              <a:buFont typeface="Wingdings" panose="05000000000000000000" pitchFamily="2" charset="2"/>
              <a:buChar char="ü"/>
              <a:tabLst/>
              <a:defRPr/>
            </a:pPr>
            <a:r>
              <a:rPr kumimoji="0" lang="it-IT" sz="2200" b="1" i="0" u="none" strike="noStrike" kern="0" cap="none" spc="0" normalizeH="0" baseline="0" noProof="0" dirty="0" smtClean="0">
                <a:ln>
                  <a:noFill/>
                </a:ln>
                <a:solidFill>
                  <a:prstClr val="black"/>
                </a:solidFill>
                <a:effectLst/>
                <a:uLnTx/>
                <a:uFillTx/>
                <a:latin typeface="Century Gothic" pitchFamily="34" charset="0"/>
              </a:rPr>
              <a:t>STAI ATTENTO AI DEFICIT COGNITIVI E FISICI</a:t>
            </a:r>
          </a:p>
          <a:p>
            <a:pPr marL="355600" marR="0" lvl="0" indent="-355600" defTabSz="914400" eaLnBrk="1" fontAlgn="auto" latinLnBrk="0" hangingPunct="1">
              <a:lnSpc>
                <a:spcPct val="95000"/>
              </a:lnSpc>
              <a:spcBef>
                <a:spcPct val="80000"/>
              </a:spcBef>
              <a:spcAft>
                <a:spcPts val="0"/>
              </a:spcAft>
              <a:buClr>
                <a:srgbClr val="FF9900"/>
              </a:buClr>
              <a:buSzTx/>
              <a:buFont typeface="Wingdings" panose="05000000000000000000" pitchFamily="2" charset="2"/>
              <a:buChar char="ü"/>
              <a:tabLst/>
              <a:defRPr/>
            </a:pPr>
            <a:r>
              <a:rPr lang="it-IT" sz="2200" b="1" kern="0" dirty="0" smtClean="0">
                <a:solidFill>
                  <a:prstClr val="black"/>
                </a:solidFill>
                <a:latin typeface="Century Gothic" pitchFamily="34" charset="0"/>
              </a:rPr>
              <a:t>PERMETTI DI INDOSSARE GLI AUSILI INDISPENSABILI PER LE RELAZIONI SOCIALI </a:t>
            </a:r>
            <a:r>
              <a:rPr lang="it-IT" sz="2000" kern="0" dirty="0" smtClean="0">
                <a:solidFill>
                  <a:prstClr val="black"/>
                </a:solidFill>
                <a:latin typeface="Century Gothic" pitchFamily="34" charset="0"/>
              </a:rPr>
              <a:t>(occhiali, apparecchio acustico, ecc.)</a:t>
            </a:r>
            <a:endParaRPr lang="it-IT" sz="2200" kern="0" dirty="0" smtClean="0">
              <a:solidFill>
                <a:prstClr val="black"/>
              </a:solidFill>
              <a:latin typeface="Century Gothic" pitchFamily="34" charset="0"/>
            </a:endParaRPr>
          </a:p>
          <a:p>
            <a:pPr marL="355600" marR="0" lvl="0" indent="-355600" defTabSz="914400" eaLnBrk="1" fontAlgn="auto" latinLnBrk="0" hangingPunct="1">
              <a:lnSpc>
                <a:spcPct val="95000"/>
              </a:lnSpc>
              <a:spcBef>
                <a:spcPct val="80000"/>
              </a:spcBef>
              <a:spcAft>
                <a:spcPts val="0"/>
              </a:spcAft>
              <a:buClr>
                <a:srgbClr val="FF9900"/>
              </a:buClr>
              <a:buSzTx/>
              <a:buFont typeface="Wingdings" panose="05000000000000000000" pitchFamily="2" charset="2"/>
              <a:buChar char="ü"/>
              <a:tabLst/>
              <a:defRPr/>
            </a:pPr>
            <a:r>
              <a:rPr lang="it-IT" sz="2200" b="1" kern="0" dirty="0" smtClean="0">
                <a:solidFill>
                  <a:prstClr val="black"/>
                </a:solidFill>
                <a:latin typeface="Century Gothic" pitchFamily="34" charset="0"/>
              </a:rPr>
              <a:t>CONSIDERA SEMPRE I FAMILIARI O GLI AMICI</a:t>
            </a:r>
          </a:p>
          <a:p>
            <a:pPr marL="355600" marR="0" lvl="0" indent="-355600" defTabSz="914400" eaLnBrk="1" fontAlgn="auto" latinLnBrk="0" hangingPunct="1">
              <a:lnSpc>
                <a:spcPct val="95000"/>
              </a:lnSpc>
              <a:spcBef>
                <a:spcPct val="80000"/>
              </a:spcBef>
              <a:spcAft>
                <a:spcPts val="0"/>
              </a:spcAft>
              <a:buClr>
                <a:srgbClr val="FF9900"/>
              </a:buClr>
              <a:buSzTx/>
              <a:buFont typeface="Wingdings" panose="05000000000000000000" pitchFamily="2" charset="2"/>
              <a:buChar char="ü"/>
              <a:tabLst/>
              <a:defRPr/>
            </a:pPr>
            <a:r>
              <a:rPr kumimoji="0" lang="it-IT" sz="2200" b="1" i="0" u="none" strike="noStrike" kern="0" cap="none" spc="0" normalizeH="0" baseline="0" noProof="0" dirty="0" smtClean="0">
                <a:ln>
                  <a:noFill/>
                </a:ln>
                <a:solidFill>
                  <a:prstClr val="black"/>
                </a:solidFill>
                <a:effectLst/>
                <a:uLnTx/>
                <a:uFillTx/>
                <a:latin typeface="Century Gothic" pitchFamily="34" charset="0"/>
              </a:rPr>
              <a:t>RICORDA L’IMPORTANZA DEL CONTATTO FISICO</a:t>
            </a:r>
          </a:p>
          <a:p>
            <a:pPr marL="355600" marR="0" lvl="0" indent="-355600" defTabSz="914400" eaLnBrk="1" fontAlgn="auto" latinLnBrk="0" hangingPunct="1">
              <a:lnSpc>
                <a:spcPct val="95000"/>
              </a:lnSpc>
              <a:spcBef>
                <a:spcPct val="80000"/>
              </a:spcBef>
              <a:spcAft>
                <a:spcPts val="0"/>
              </a:spcAft>
              <a:buClr>
                <a:srgbClr val="FF9900"/>
              </a:buClr>
              <a:buSzTx/>
              <a:buFont typeface="Wingdings" panose="05000000000000000000" pitchFamily="2" charset="2"/>
              <a:buChar char="ü"/>
              <a:tabLst/>
              <a:defRPr/>
            </a:pPr>
            <a:r>
              <a:rPr lang="it-IT" sz="2200" b="1" kern="0" dirty="0" smtClean="0">
                <a:solidFill>
                  <a:prstClr val="black"/>
                </a:solidFill>
                <a:latin typeface="Century Gothic" pitchFamily="34" charset="0"/>
              </a:rPr>
              <a:t>USA SEMPRE IL DOVUTO RISPETTO</a:t>
            </a:r>
            <a:endParaRPr kumimoji="0" lang="it-IT" sz="2200" b="1" i="0" u="none" strike="noStrike" kern="0" cap="none" spc="0" normalizeH="0" baseline="0" noProof="0" dirty="0">
              <a:ln>
                <a:noFill/>
              </a:ln>
              <a:solidFill>
                <a:prstClr val="black"/>
              </a:solidFill>
              <a:effectLst/>
              <a:uLnTx/>
              <a:uFillTx/>
              <a:latin typeface="Century Gothic" pitchFamily="34" charset="0"/>
            </a:endParaRPr>
          </a:p>
        </p:txBody>
      </p:sp>
      <p:sp>
        <p:nvSpPr>
          <p:cNvPr id="10" name="Rectangle 2"/>
          <p:cNvSpPr>
            <a:spLocks noChangeArrowheads="1"/>
          </p:cNvSpPr>
          <p:nvPr/>
        </p:nvSpPr>
        <p:spPr bwMode="auto">
          <a:xfrm>
            <a:off x="1306202" y="535818"/>
            <a:ext cx="3053011" cy="415498"/>
          </a:xfrm>
          <a:prstGeom prst="rect">
            <a:avLst/>
          </a:prstGeom>
          <a:noFill/>
          <a:ln w="9525">
            <a:noFill/>
            <a:miter lim="800000"/>
            <a:headEnd/>
            <a:tailEnd/>
          </a:ln>
        </p:spPr>
        <p:txBody>
          <a:bodyPr wrap="square" lIns="0" tIns="0" rIns="0" bIns="0">
            <a:spAutoFit/>
          </a:bodyPr>
          <a:lstStyle/>
          <a:p>
            <a:pPr eaLnBrk="0" hangingPunct="0">
              <a:lnSpc>
                <a:spcPct val="90000"/>
              </a:lnSpc>
            </a:pPr>
            <a:r>
              <a:rPr lang="it-IT" sz="3000" b="1" dirty="0" smtClean="0">
                <a:solidFill>
                  <a:srgbClr val="C00000"/>
                </a:solidFill>
                <a:latin typeface="Century Gothic" pitchFamily="34" charset="0"/>
              </a:rPr>
              <a:t>con  l’</a:t>
            </a:r>
            <a:r>
              <a:rPr lang="it-IT" sz="3000" b="1" u="sng" dirty="0" smtClean="0">
                <a:solidFill>
                  <a:srgbClr val="C00000"/>
                </a:solidFill>
                <a:latin typeface="Century Gothic" pitchFamily="34" charset="0"/>
              </a:rPr>
              <a:t>anziano</a:t>
            </a:r>
            <a:r>
              <a:rPr lang="it-IT" sz="3000" b="1" dirty="0" smtClean="0">
                <a:solidFill>
                  <a:srgbClr val="C00000"/>
                </a:solidFill>
                <a:latin typeface="Century Gothic" pitchFamily="34" charset="0"/>
              </a:rPr>
              <a:t>:</a:t>
            </a:r>
            <a:endParaRPr lang="it-IT" sz="3000" b="1" dirty="0">
              <a:solidFill>
                <a:srgbClr val="C00000"/>
              </a:solidFill>
              <a:latin typeface="Century Gothic" pitchFamily="34" charset="0"/>
            </a:endParaRPr>
          </a:p>
        </p:txBody>
      </p:sp>
      <p:pic>
        <p:nvPicPr>
          <p:cNvPr id="3" name="Immagine 2"/>
          <p:cNvPicPr>
            <a:picLocks noChangeAspect="1"/>
          </p:cNvPicPr>
          <p:nvPr/>
        </p:nvPicPr>
        <p:blipFill rotWithShape="1">
          <a:blip r:embed="rId4">
            <a:clrChange>
              <a:clrFrom>
                <a:srgbClr val="FFFFFF"/>
              </a:clrFrom>
              <a:clrTo>
                <a:srgbClr val="FFFFFF">
                  <a:alpha val="0"/>
                </a:srgbClr>
              </a:clrTo>
            </a:clrChange>
          </a:blip>
          <a:srcRect l="8590" r="12052" b="3616"/>
          <a:stretch/>
        </p:blipFill>
        <p:spPr>
          <a:xfrm>
            <a:off x="7236296" y="146806"/>
            <a:ext cx="1801326" cy="2306549"/>
          </a:xfrm>
          <a:prstGeom prst="rect">
            <a:avLst/>
          </a:prstGeom>
        </p:spPr>
      </p:pic>
    </p:spTree>
    <p:extLst>
      <p:ext uri="{BB962C8B-B14F-4D97-AF65-F5344CB8AC3E}">
        <p14:creationId xmlns:p14="http://schemas.microsoft.com/office/powerpoint/2010/main" val="1887804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1159</TotalTime>
  <Words>617</Words>
  <Application>Microsoft Office PowerPoint</Application>
  <PresentationFormat>Presentazione su schermo (4:3)</PresentationFormat>
  <Paragraphs>101</Paragraphs>
  <Slides>14</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Arial</vt:lpstr>
      <vt:lpstr>Calibri</vt:lpstr>
      <vt:lpstr>Century Gothic</vt:lpstr>
      <vt:lpstr>Gill Sans MT</vt:lpstr>
      <vt:lpstr>Wingdings</vt:lpstr>
      <vt:lpstr>2_Personalizza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Struttura Formazione Areu</dc:creator>
  <cp:lastModifiedBy>Stefano Baratella</cp:lastModifiedBy>
  <cp:revision>285</cp:revision>
  <cp:lastPrinted>2018-01-02T11:28:59Z</cp:lastPrinted>
  <dcterms:created xsi:type="dcterms:W3CDTF">2011-11-23T13:03:11Z</dcterms:created>
  <dcterms:modified xsi:type="dcterms:W3CDTF">2018-01-02T11:29:01Z</dcterms:modified>
</cp:coreProperties>
</file>