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</p:sldMasterIdLst>
  <p:notesMasterIdLst>
    <p:notesMasterId r:id="rId33"/>
  </p:notesMasterIdLst>
  <p:handoutMasterIdLst>
    <p:handoutMasterId r:id="rId34"/>
  </p:handoutMasterIdLst>
  <p:sldIdLst>
    <p:sldId id="434" r:id="rId2"/>
    <p:sldId id="435" r:id="rId3"/>
    <p:sldId id="516" r:id="rId4"/>
    <p:sldId id="517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529" r:id="rId17"/>
    <p:sldId id="491" r:id="rId18"/>
    <p:sldId id="492" r:id="rId19"/>
    <p:sldId id="493" r:id="rId20"/>
    <p:sldId id="494" r:id="rId21"/>
    <p:sldId id="468" r:id="rId22"/>
    <p:sldId id="528" r:id="rId23"/>
    <p:sldId id="518" r:id="rId24"/>
    <p:sldId id="520" r:id="rId25"/>
    <p:sldId id="531" r:id="rId26"/>
    <p:sldId id="532" r:id="rId27"/>
    <p:sldId id="533" r:id="rId28"/>
    <p:sldId id="534" r:id="rId29"/>
    <p:sldId id="535" r:id="rId30"/>
    <p:sldId id="475" r:id="rId31"/>
    <p:sldId id="526" r:id="rId3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85"/>
    <a:srgbClr val="FFEEB7"/>
    <a:srgbClr val="FFDB69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85246" autoAdjust="0"/>
  </p:normalViewPr>
  <p:slideViewPr>
    <p:cSldViewPr>
      <p:cViewPr varScale="1">
        <p:scale>
          <a:sx n="95" d="100"/>
          <a:sy n="95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6948"/>
    </p:cViewPr>
  </p:sorterViewPr>
  <p:notesViewPr>
    <p:cSldViewPr>
      <p:cViewPr varScale="1">
        <p:scale>
          <a:sx n="78" d="100"/>
          <a:sy n="78" d="100"/>
        </p:scale>
        <p:origin x="33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0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153C8-E7DE-4603-80D6-FC6C52D0E4EA}" type="datetimeFigureOut">
              <a:rPr lang="it-IT" smtClean="0"/>
              <a:pPr/>
              <a:t>02/01/2018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0298-9CF4-4E06-B72F-D6157D409E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60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0298-9CF4-4E06-B72F-D6157D409E11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21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0298-9CF4-4E06-B72F-D6157D409E11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28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0298-9CF4-4E06-B72F-D6157D409E11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31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0298-9CF4-4E06-B72F-D6157D409E11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62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0298-9CF4-4E06-B72F-D6157D409E11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56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0298-9CF4-4E06-B72F-D6157D409E11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0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0298-9CF4-4E06-B72F-D6157D409E11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27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0298-9CF4-4E06-B72F-D6157D409E11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00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0298-9CF4-4E06-B72F-D6157D409E11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91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C967-3014-4414-A87D-7C4E3A5035C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355-74FE-491D-B7F2-EC180BF53E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846"/>
            <a:ext cx="9144000" cy="2110154"/>
          </a:xfrm>
          <a:prstGeom prst="rect">
            <a:avLst/>
          </a:prstGeom>
        </p:spPr>
      </p:pic>
      <p:pic>
        <p:nvPicPr>
          <p:cNvPr id="8" name="Immagin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22900" y="25172"/>
            <a:ext cx="35099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9797"/>
            <a:ext cx="1391717" cy="1116000"/>
          </a:xfrm>
          <a:prstGeom prst="rect">
            <a:avLst/>
          </a:prstGeom>
        </p:spPr>
      </p:pic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388637" y="5913581"/>
            <a:ext cx="8568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b="1" kern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Struttura Formazione AREU</a:t>
            </a: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91" y="179229"/>
            <a:ext cx="2085206" cy="10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3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C78A-3D73-4448-8442-3D1AD49810D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040-D21B-4D7A-931F-09F6483DF5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831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1BD6-68CB-4565-85D1-CF83BDE53C7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0330-9C8C-457B-9EF9-D11844AE2A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45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1ED3-073E-4C30-8747-B1A974FBC45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1044-0B86-46A1-9C01-E58CFB626F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889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0A5B-557C-471A-A3D1-A0420CF19E9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7104-D0E6-4F3F-9134-FB00738C01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965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B4E3-A4B1-4BBA-A82C-DD2A561137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F761-5FE1-48B5-AB0C-FD58F8F4F6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27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D45B-2561-48ED-A217-605D3F58A9B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60BD-7A39-494C-99D5-35358C6326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986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4D60-9CCE-47CE-B2F5-34BF3BBEFF6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4279-E790-4CBA-9713-890CACBC6B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522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A284-C290-441D-8043-58B63BB5594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F6D9-6143-40E1-BD0E-04CE3442E3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37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E031-F092-4360-895F-8B9A1169E6F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D99F-319C-46F6-9BE9-8FD27D346C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07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D057-96CF-4BD8-B6C3-C8397EEF6C1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63CD-D8D2-4EDD-A0DC-E42C3DC132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498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289E3-7FF6-4363-957B-9DF62303847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578920-D3F0-40FE-876B-41913A24DACC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4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9" name="Triangolo rettangolo 8"/>
          <p:cNvSpPr/>
          <p:nvPr userDrawn="1"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20" y="115092"/>
            <a:ext cx="1077094" cy="5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846"/>
            <a:ext cx="9144000" cy="21101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7504" y="3739324"/>
            <a:ext cx="892899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Addetto al </a:t>
            </a:r>
            <a:r>
              <a:rPr lang="it-IT" sz="36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Trasporto Sanitario Semplice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88637" y="5913581"/>
            <a:ext cx="8568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b="1" kern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Struttura Formazione AREU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912978" y="118230"/>
            <a:ext cx="17459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MODULO TSS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2060"/>
                </a:solidFill>
                <a:latin typeface="Century Gothic" pitchFamily="34" charset="0"/>
              </a:rPr>
              <a:t>CAPITOLO 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B</a:t>
            </a:r>
            <a:endParaRPr lang="it-IT" sz="20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58577" y="2346404"/>
            <a:ext cx="8100392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Normativa</a:t>
            </a:r>
            <a:endParaRPr lang="en-US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Ruolo 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e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Responsabilità</a:t>
            </a:r>
            <a:endParaRPr lang="it-IT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640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 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094580" y="884973"/>
            <a:ext cx="4950276" cy="479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it-IT" sz="2600" b="1" dirty="0" smtClean="0">
                <a:solidFill>
                  <a:srgbClr val="C00000"/>
                </a:solidFill>
                <a:latin typeface="Century Gothic" pitchFamily="34" charset="0"/>
              </a:rPr>
              <a:t>Disposizioni organizzative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160260" y="1182299"/>
            <a:ext cx="7286490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8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Durante l’espletamento del servizio di Trasporto Sanitario Semplice </a:t>
            </a:r>
            <a:r>
              <a:rPr lang="it-IT" sz="2000" b="1" dirty="0" smtClean="0">
                <a:solidFill>
                  <a:srgbClr val="C00000"/>
                </a:solidFill>
                <a:latin typeface="Century Gothic" pitchFamily="34" charset="0"/>
              </a:rPr>
              <a:t>è</a:t>
            </a: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  <a:latin typeface="Century Gothic" pitchFamily="34" charset="0"/>
              </a:rPr>
              <a:t>fatto divieto </a:t>
            </a:r>
            <a:r>
              <a:rPr lang="it-IT" sz="2000" b="1" dirty="0" smtClean="0">
                <a:solidFill>
                  <a:srgbClr val="0070C0"/>
                </a:solidFill>
                <a:latin typeface="Century Gothic" pitchFamily="34" charset="0"/>
              </a:rPr>
              <a:t>di:</a:t>
            </a:r>
          </a:p>
          <a:p>
            <a:pPr marL="93663" indent="-936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Utilizzare i dispositivi acustici e visivi supplementari di segnalazione, salvo su eventuale indicazione della Sala Operativa Regionale  Emergenza Urgenza 118;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Svolgere a qualunque titolo attività di soccorso sanitario;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Fumare;</a:t>
            </a:r>
          </a:p>
          <a:p>
            <a:pPr marL="93663" indent="-936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Assumere qualunque bevanda alcoolica e/o farmaci o altre sostanze che possano alterare lo stato psicofisico                           prima e durante il trasporto</a:t>
            </a:r>
            <a:endParaRPr lang="it-IT" sz="24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78426" y="4783642"/>
            <a:ext cx="7956356" cy="1477328"/>
          </a:xfrm>
          <a:prstGeom prst="rect">
            <a:avLst/>
          </a:prstGeom>
          <a:gradFill rotWithShape="1">
            <a:gsLst>
              <a:gs pos="0">
                <a:srgbClr val="475A8D">
                  <a:tint val="35000"/>
                  <a:satMod val="253000"/>
                </a:srgbClr>
              </a:gs>
              <a:gs pos="50000">
                <a:srgbClr val="475A8D">
                  <a:tint val="42000"/>
                  <a:satMod val="255000"/>
                </a:srgbClr>
              </a:gs>
              <a:gs pos="97000">
                <a:srgbClr val="475A8D">
                  <a:tint val="53000"/>
                  <a:satMod val="260000"/>
                </a:srgbClr>
              </a:gs>
              <a:gs pos="100000">
                <a:srgbClr val="475A8D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475A8D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 ambulanza è di norma previsto il trasporto di un singolo utente per viaggio. Su autovetture e furgoni finestrati è consentito il trasporto di più utenti purché nel rispetto di quanto stabilito dalla carta di circolazione dell’autoveicolo, dalle convenzioni, dal comfort e dalla normativa vigente in materia di privacy.</a:t>
            </a:r>
          </a:p>
        </p:txBody>
      </p:sp>
    </p:spTree>
    <p:extLst>
      <p:ext uri="{BB962C8B-B14F-4D97-AF65-F5344CB8AC3E}">
        <p14:creationId xmlns:p14="http://schemas.microsoft.com/office/powerpoint/2010/main" val="19777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640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 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094580" y="884973"/>
            <a:ext cx="4950276" cy="479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it-IT" sz="2600" b="1" dirty="0" smtClean="0">
                <a:solidFill>
                  <a:srgbClr val="C00000"/>
                </a:solidFill>
                <a:latin typeface="Century Gothic" pitchFamily="34" charset="0"/>
              </a:rPr>
              <a:t>Responsabilità generica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733551" y="1495370"/>
            <a:ext cx="7672334" cy="4714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800" b="1" u="sng" dirty="0" smtClean="0">
                <a:solidFill>
                  <a:srgbClr val="002060"/>
                </a:solidFill>
                <a:latin typeface="Century Gothic" pitchFamily="34" charset="0"/>
              </a:rPr>
              <a:t>Art. 2054 Codice Civile</a:t>
            </a: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pPr marL="177800" algn="just">
              <a:spcBef>
                <a:spcPct val="20000"/>
              </a:spcBef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“</a:t>
            </a:r>
            <a:r>
              <a:rPr lang="it-IT" sz="2800" b="1" i="1" dirty="0">
                <a:solidFill>
                  <a:srgbClr val="002060"/>
                </a:solidFill>
                <a:latin typeface="Century Gothic" pitchFamily="34" charset="0"/>
              </a:rPr>
              <a:t>I</a:t>
            </a:r>
            <a:r>
              <a:rPr lang="it-IT" sz="2800" b="1" i="1" dirty="0" smtClean="0">
                <a:solidFill>
                  <a:srgbClr val="002060"/>
                </a:solidFill>
                <a:latin typeface="Century Gothic" pitchFamily="34" charset="0"/>
              </a:rPr>
              <a:t>l conducente di un veicolo è obbligato a risarcire il danno prodotto a persone e/o a cose dalla circolazione del veicolo, se non prova di aver fatto tutto il possibile per evitare il danno. Nel caso di collisione tra più veicoli si presume, fino a prova contraria, che ciascuno dei conducenti abbia concorso ugualmente a produrre il danno subito dai singoli.</a:t>
            </a: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”</a:t>
            </a:r>
          </a:p>
          <a:p>
            <a:pPr marL="177800" algn="just">
              <a:spcBef>
                <a:spcPct val="20000"/>
              </a:spcBef>
              <a:defRPr/>
            </a:pPr>
            <a:endParaRPr lang="it-IT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it-IT" sz="2800" b="1" i="1" dirty="0" smtClean="0">
                <a:solidFill>
                  <a:srgbClr val="002060"/>
                </a:solidFill>
                <a:latin typeface="Century Gothic" pitchFamily="34" charset="0"/>
              </a:rPr>
              <a:t>Le responsabilità giuridiche del conducente di un mezzo di soccorso, come di qualsiasi altro veicolo, sono anche di carattere PENALE: chiunque risulti colpevole di un reato, anche per colpa od omissione, subirà le conseguenze previste dal Codice Penale.</a:t>
            </a:r>
          </a:p>
        </p:txBody>
      </p:sp>
    </p:spTree>
    <p:extLst>
      <p:ext uri="{BB962C8B-B14F-4D97-AF65-F5344CB8AC3E}">
        <p14:creationId xmlns:p14="http://schemas.microsoft.com/office/powerpoint/2010/main" val="3049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640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769555" y="1124744"/>
            <a:ext cx="7600326" cy="4714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3100" b="1" dirty="0" smtClean="0">
                <a:solidFill>
                  <a:srgbClr val="00B0F0"/>
                </a:solidFill>
                <a:latin typeface="Century Gothic" pitchFamily="34" charset="0"/>
              </a:rPr>
              <a:t>RIFERIMENTI NORMATIVI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800" b="1" u="sng" dirty="0" smtClean="0">
                <a:solidFill>
                  <a:srgbClr val="002060"/>
                </a:solidFill>
                <a:latin typeface="Century Gothic" pitchFamily="34" charset="0"/>
              </a:rPr>
              <a:t>Codice della Strada</a:t>
            </a: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pPr marL="447675" indent="-2698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ART. 177 – Circolazione di mezzi adibiti a servizi d’emergenza o d’istituto;</a:t>
            </a:r>
          </a:p>
          <a:p>
            <a:pPr marL="447675" indent="-2698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ART. 141 e 192 – Norme di comportamento;</a:t>
            </a:r>
          </a:p>
          <a:p>
            <a:pPr marL="447675" indent="-2698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ART. 142 – Limiti di velocità.</a:t>
            </a:r>
          </a:p>
          <a:p>
            <a:pPr marL="177800" algn="just">
              <a:spcBef>
                <a:spcPct val="20000"/>
              </a:spcBef>
              <a:defRPr/>
            </a:pPr>
            <a:endParaRPr lang="it-IT" sz="12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800" b="1" u="sng" dirty="0">
                <a:solidFill>
                  <a:srgbClr val="002060"/>
                </a:solidFill>
                <a:latin typeface="Century Gothic" pitchFamily="34" charset="0"/>
              </a:rPr>
              <a:t>Codice </a:t>
            </a:r>
            <a:r>
              <a:rPr lang="it-IT" sz="2800" b="1" u="sng" dirty="0" smtClean="0">
                <a:solidFill>
                  <a:srgbClr val="002060"/>
                </a:solidFill>
                <a:latin typeface="Century Gothic" pitchFamily="34" charset="0"/>
              </a:rPr>
              <a:t>Civile</a:t>
            </a: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  <a:endParaRPr lang="it-IT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447675" indent="-2698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rgbClr val="002060"/>
                </a:solidFill>
                <a:latin typeface="Century Gothic" pitchFamily="34" charset="0"/>
              </a:rPr>
              <a:t>ART. </a:t>
            </a: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2043 </a:t>
            </a:r>
            <a:r>
              <a:rPr lang="it-IT" sz="2800" b="1" dirty="0">
                <a:solidFill>
                  <a:srgbClr val="002060"/>
                </a:solidFill>
                <a:latin typeface="Century Gothic" pitchFamily="34" charset="0"/>
              </a:rPr>
              <a:t>– </a:t>
            </a: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Responsabilità Civile;</a:t>
            </a:r>
            <a:endParaRPr lang="it-IT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447675" indent="-2698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rgbClr val="002060"/>
                </a:solidFill>
                <a:latin typeface="Century Gothic" pitchFamily="34" charset="0"/>
              </a:rPr>
              <a:t>ART. </a:t>
            </a: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1218 – Inadempimento e obbligazioni;</a:t>
            </a:r>
            <a:endParaRPr lang="it-IT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447675" indent="-2698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rgbClr val="002060"/>
                </a:solidFill>
                <a:latin typeface="Century Gothic" pitchFamily="34" charset="0"/>
              </a:rPr>
              <a:t>ART. </a:t>
            </a: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1223 </a:t>
            </a:r>
            <a:r>
              <a:rPr lang="it-IT" sz="2800" b="1" dirty="0">
                <a:solidFill>
                  <a:srgbClr val="002060"/>
                </a:solidFill>
                <a:latin typeface="Century Gothic" pitchFamily="34" charset="0"/>
              </a:rPr>
              <a:t>– </a:t>
            </a: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Danno;</a:t>
            </a:r>
          </a:p>
          <a:p>
            <a:pPr marL="447675" indent="-2698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ART. 1227 – Proporzionale al comportamento;</a:t>
            </a:r>
          </a:p>
          <a:p>
            <a:pPr marL="447675" indent="-269875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ART. 2055 – Obbligazioni in solido.</a:t>
            </a:r>
            <a:endParaRPr lang="it-IT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640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87089" y="908720"/>
            <a:ext cx="6484172" cy="536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latin typeface="Century Gothic" pitchFamily="34" charset="0"/>
              </a:rPr>
              <a:t>La sicurezza nel trasporto delle persone</a:t>
            </a:r>
            <a:endParaRPr lang="it-IT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971600" y="1566863"/>
            <a:ext cx="731515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 2"/>
              <a:buNone/>
            </a:pPr>
            <a:endParaRPr lang="it-IT" sz="2600" b="1" u="sng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 2"/>
              <a:buNone/>
            </a:pPr>
            <a:r>
              <a:rPr lang="it-IT" sz="2600" b="1" u="sng" dirty="0" smtClean="0">
                <a:solidFill>
                  <a:srgbClr val="002060"/>
                </a:solidFill>
                <a:latin typeface="Century Gothic" pitchFamily="34" charset="0"/>
              </a:rPr>
              <a:t>Il C.d.S. con </a:t>
            </a:r>
            <a:r>
              <a:rPr lang="it-IT" sz="2600" b="1" u="sng" dirty="0" smtClean="0">
                <a:solidFill>
                  <a:srgbClr val="00B0F0"/>
                </a:solidFill>
                <a:latin typeface="Century Gothic" pitchFamily="34" charset="0"/>
              </a:rPr>
              <a:t>l’articolo 140 </a:t>
            </a:r>
            <a:r>
              <a:rPr lang="it-IT" sz="2600" b="1" u="sng" dirty="0" smtClean="0">
                <a:solidFill>
                  <a:srgbClr val="002060"/>
                </a:solidFill>
                <a:latin typeface="Century Gothic" pitchFamily="34" charset="0"/>
              </a:rPr>
              <a:t>recita il Principio          informatore della circolazione:</a:t>
            </a:r>
          </a:p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 2"/>
              <a:buNone/>
            </a:pPr>
            <a:r>
              <a:rPr lang="it-IT" sz="2600" b="1" i="1" dirty="0" smtClean="0">
                <a:solidFill>
                  <a:srgbClr val="002060"/>
                </a:solidFill>
                <a:latin typeface="Century Gothic" pitchFamily="34" charset="0"/>
              </a:rPr>
              <a:t>“Gli utenti della strada devono comportarsi in modo da non costituire pericolo o intralcio per la circolazione ed in modo che sia in ogni caso salvaguardata la sicurezza stradale.”</a:t>
            </a:r>
            <a:endParaRPr lang="it-IT" sz="26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0" t="1396" r="1722" b="4439"/>
          <a:stretch/>
        </p:blipFill>
        <p:spPr>
          <a:xfrm>
            <a:off x="4788024" y="4866289"/>
            <a:ext cx="1800200" cy="17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640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 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87089" y="908720"/>
            <a:ext cx="6484172" cy="536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latin typeface="Century Gothic" pitchFamily="34" charset="0"/>
              </a:rPr>
              <a:t>La sicurezza nel trasporto delle persone</a:t>
            </a:r>
            <a:endParaRPr lang="it-IT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306202" y="1680443"/>
            <a:ext cx="7010214" cy="434084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 2"/>
              <a:buNone/>
            </a:pPr>
            <a:r>
              <a:rPr lang="it-IT" sz="2900" b="1" dirty="0" smtClean="0">
                <a:solidFill>
                  <a:srgbClr val="002060"/>
                </a:solidFill>
                <a:latin typeface="Century Gothic" pitchFamily="34" charset="0"/>
              </a:rPr>
              <a:t>In questo contesto il ruolo ed il comportamento dell’autista del mezzo di soccorso sono fondamentali per la sicurezza del trasporto.</a:t>
            </a:r>
          </a:p>
          <a:p>
            <a:pPr algn="just"/>
            <a:endParaRPr lang="it-IT" sz="29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Font typeface="Wingdings 2"/>
              <a:buNone/>
            </a:pPr>
            <a:r>
              <a:rPr lang="it-IT" sz="2900" b="1" dirty="0" smtClean="0">
                <a:solidFill>
                  <a:srgbClr val="00B0F0"/>
                </a:solidFill>
                <a:latin typeface="Century Gothic" pitchFamily="34" charset="0"/>
              </a:rPr>
              <a:t>L’AUTISTA DEVE OSSERVARE IL PRINCIPIO DI CAUTELA:</a:t>
            </a:r>
            <a:endParaRPr lang="it-IT" sz="29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Font typeface="Wingdings 2"/>
              <a:buNone/>
            </a:pPr>
            <a:r>
              <a:rPr lang="it-IT" sz="29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  <a:p>
            <a:pPr marL="800100" algn="just">
              <a:buClrTx/>
              <a:buFont typeface="Wingdings" pitchFamily="2" charset="2"/>
              <a:buChar char="§"/>
            </a:pPr>
            <a:r>
              <a:rPr lang="it-IT" sz="2900" b="1" dirty="0" smtClean="0">
                <a:solidFill>
                  <a:srgbClr val="002060"/>
                </a:solidFill>
                <a:latin typeface="Century Gothic" pitchFamily="34" charset="0"/>
              </a:rPr>
              <a:t>attenendosi alle comuni regole di prudenza e diligenza;</a:t>
            </a:r>
          </a:p>
          <a:p>
            <a:pPr marL="800100" algn="just">
              <a:buClrTx/>
              <a:buFont typeface="Wingdings" pitchFamily="2" charset="2"/>
              <a:buChar char="§"/>
            </a:pPr>
            <a:r>
              <a:rPr lang="it-IT" sz="2900" b="1" dirty="0" smtClean="0">
                <a:solidFill>
                  <a:srgbClr val="002060"/>
                </a:solidFill>
                <a:latin typeface="Century Gothic" pitchFamily="34" charset="0"/>
              </a:rPr>
              <a:t>evitando tutte le manovre che lo pongono in situazione di pericolo, o che non rientrano nelle sue competenze o che determinano l’incapacità di gestire l’evento in modo controllato.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81" y="3015537"/>
            <a:ext cx="1435596" cy="13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640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26378" y="1052736"/>
            <a:ext cx="788668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600" b="1" dirty="0" smtClean="0">
                <a:solidFill>
                  <a:srgbClr val="00B0F0"/>
                </a:solidFill>
                <a:latin typeface="Century Gothic" pitchFamily="34" charset="0"/>
              </a:rPr>
              <a:t>RESPONSABILITA’ IN AMBITO DI SICUREZZA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2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Tutti i componenti di un mezzo di soccorso sono tenuti a rispettare rigorosamente tutte le normative vigenti in ambito di sicurezza, e ad utilizzare tutti i presidi di autoprotezione messi a disposizione dal datore di lavoro;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Il datore di lavoro è obbligato a fornire ai dipendenti (e ai volontari) tutti i presidi di autoprotezione prescritti dalla Legislazione corrente e ad informarne al riguardo;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Chi non rispetta le norme vigenti in materia di sicurezza sarà ritenuto direttamente responsabile in caso di infortunio (lavoratore/datore di lavoro)</a:t>
            </a:r>
            <a:endParaRPr lang="it-IT" sz="2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532"/>
          <a:stretch/>
        </p:blipFill>
        <p:spPr>
          <a:xfrm>
            <a:off x="2627784" y="5542154"/>
            <a:ext cx="3888432" cy="124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911" r="22056"/>
          <a:stretch/>
        </p:blipFill>
        <p:spPr>
          <a:xfrm>
            <a:off x="7740353" y="188604"/>
            <a:ext cx="126148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640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67544" y="980728"/>
            <a:ext cx="5885274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it-IT" sz="2600" b="1" dirty="0" smtClean="0">
                <a:solidFill>
                  <a:srgbClr val="00B0F0"/>
                </a:solidFill>
                <a:latin typeface="Century Gothic" pitchFamily="34" charset="0"/>
              </a:rPr>
              <a:t>TUTELA DELLA PRIVACY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it-IT" sz="2600" b="1" dirty="0" smtClean="0">
                <a:solidFill>
                  <a:srgbClr val="00B0F0"/>
                </a:solidFill>
                <a:latin typeface="Century Gothic" pitchFamily="34" charset="0"/>
              </a:rPr>
              <a:t>D.lgs. 196/2003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Il cittadino ha diritto alla riservatezza dei dati relativi alla sua malattia e ad ogni altra circostanza che lo riguardi (tutela della sua dignità).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it-IT" sz="22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I dati personali vengono trattati solo da personale autorizzato, vincolato al </a:t>
            </a:r>
            <a:r>
              <a:rPr lang="it-IT" sz="2200" b="1" u="sng" dirty="0" smtClean="0">
                <a:solidFill>
                  <a:srgbClr val="002060"/>
                </a:solidFill>
                <a:latin typeface="Century Gothic" pitchFamily="34" charset="0"/>
              </a:rPr>
              <a:t>segreto professionale</a:t>
            </a: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 e al </a:t>
            </a:r>
            <a:r>
              <a:rPr lang="it-IT" sz="2200" b="1" u="sng" dirty="0" smtClean="0">
                <a:solidFill>
                  <a:srgbClr val="002060"/>
                </a:solidFill>
                <a:latin typeface="Century Gothic" pitchFamily="34" charset="0"/>
              </a:rPr>
              <a:t>segreto d’ufficio</a:t>
            </a: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sz="2200" b="1" dirty="0">
                <a:solidFill>
                  <a:srgbClr val="002060"/>
                </a:solidFill>
                <a:latin typeface="Century Gothic" pitchFamily="34" charset="0"/>
              </a:rPr>
              <a:t>(Art. 326 codice penale - Rivelazione ed utilizzazione di segreti di </a:t>
            </a: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ufficio). </a:t>
            </a:r>
            <a:endParaRPr lang="it-IT" sz="2200" b="1" u="sng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198420" y="2326822"/>
            <a:ext cx="5228288" cy="25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87089" y="372359"/>
            <a:ext cx="6484172" cy="536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latin typeface="Century Gothic" pitchFamily="34" charset="0"/>
              </a:rPr>
              <a:t>La sicurezza nel trasporto delle persone</a:t>
            </a:r>
            <a:endParaRPr lang="it-IT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99592" y="1628800"/>
            <a:ext cx="7632848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10000"/>
              </a:lnSpc>
              <a:buFont typeface="Wingdings 2"/>
              <a:buNone/>
            </a:pPr>
            <a:r>
              <a:rPr lang="it-IT" b="1" u="sng" dirty="0" smtClean="0">
                <a:solidFill>
                  <a:srgbClr val="002060"/>
                </a:solidFill>
                <a:latin typeface="Century Gothic" pitchFamily="34" charset="0"/>
              </a:rPr>
              <a:t>Condizioni “so</a:t>
            </a: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gg</a:t>
            </a:r>
            <a:r>
              <a:rPr lang="it-IT" b="1" u="sng" dirty="0" smtClean="0">
                <a:solidFill>
                  <a:srgbClr val="002060"/>
                </a:solidFill>
                <a:latin typeface="Century Gothic" pitchFamily="34" charset="0"/>
              </a:rPr>
              <a:t>ettive” del trasporto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Condizioni sanitarie del trasportato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Condizioni psicologiche dell’autista stesso</a:t>
            </a:r>
          </a:p>
          <a:p>
            <a:pPr marL="82296" indent="0" algn="just">
              <a:buFont typeface="Wingdings 2"/>
              <a:buNone/>
            </a:pPr>
            <a:endParaRPr lang="it-IT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lnSpc>
                <a:spcPct val="110000"/>
              </a:lnSpc>
              <a:buFont typeface="Wingdings 2"/>
              <a:buNone/>
            </a:pPr>
            <a:r>
              <a:rPr lang="it-IT" b="1" u="sng" dirty="0" smtClean="0">
                <a:solidFill>
                  <a:srgbClr val="002060"/>
                </a:solidFill>
                <a:latin typeface="Century Gothic" pitchFamily="34" charset="0"/>
              </a:rPr>
              <a:t>Condizioni “o</a:t>
            </a: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gg</a:t>
            </a:r>
            <a:r>
              <a:rPr lang="it-IT" b="1" u="sng" dirty="0" smtClean="0">
                <a:solidFill>
                  <a:srgbClr val="002060"/>
                </a:solidFill>
                <a:latin typeface="Century Gothic" pitchFamily="34" charset="0"/>
              </a:rPr>
              <a:t>ettive” del trasporto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Condizioni meteorologiche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Condizioni del traffico e della viabilità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Condizioni del mezzo </a:t>
            </a:r>
            <a:endParaRPr lang="it-IT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87"/>
          <a:stretch/>
        </p:blipFill>
        <p:spPr>
          <a:xfrm>
            <a:off x="5834384" y="5580467"/>
            <a:ext cx="2626048" cy="12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87089" y="372359"/>
            <a:ext cx="6484172" cy="536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latin typeface="Century Gothic" pitchFamily="34" charset="0"/>
              </a:rPr>
              <a:t>La sicurezza nel trasporto delle persone</a:t>
            </a:r>
            <a:endParaRPr lang="it-IT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71600" y="1207293"/>
            <a:ext cx="7941568" cy="474198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it-IT" sz="4600" b="1" dirty="0" smtClean="0">
                <a:solidFill>
                  <a:srgbClr val="00B0F0"/>
                </a:solidFill>
                <a:latin typeface="Century Gothic" pitchFamily="34" charset="0"/>
              </a:rPr>
              <a:t>REQUISITI DEL CONDUCENTE DEI MEZZI DI TRASPORTO</a:t>
            </a:r>
            <a:endParaRPr lang="it-IT" sz="16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it-IT" sz="4600" b="1" u="sng" dirty="0" smtClean="0">
                <a:solidFill>
                  <a:srgbClr val="002060"/>
                </a:solidFill>
                <a:latin typeface="Century Gothic" pitchFamily="34" charset="0"/>
              </a:rPr>
              <a:t>Esperienza</a:t>
            </a:r>
            <a:r>
              <a:rPr lang="it-IT" sz="46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endParaRPr lang="it-IT" sz="1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>
              <a:buFont typeface="Wingdings 2"/>
              <a:buNone/>
            </a:pPr>
            <a:r>
              <a:rPr lang="it-IT" sz="4200" b="1" i="1" dirty="0" smtClean="0">
                <a:solidFill>
                  <a:srgbClr val="002060"/>
                </a:solidFill>
                <a:latin typeface="Century Gothic" pitchFamily="34" charset="0"/>
              </a:rPr>
              <a:t>DI  GUIDA</a:t>
            </a:r>
          </a:p>
          <a:p>
            <a:pPr marL="8001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4200" b="1" dirty="0" smtClean="0">
                <a:solidFill>
                  <a:srgbClr val="002060"/>
                </a:solidFill>
                <a:latin typeface="Century Gothic" pitchFamily="34" charset="0"/>
              </a:rPr>
              <a:t>dimestichezza e sicurezza nella guida in tutte le condizioni;</a:t>
            </a:r>
          </a:p>
          <a:p>
            <a:pPr marL="8001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4200" b="1" dirty="0" smtClean="0">
                <a:solidFill>
                  <a:srgbClr val="002060"/>
                </a:solidFill>
                <a:latin typeface="Century Gothic" pitchFamily="34" charset="0"/>
              </a:rPr>
              <a:t>capacità di adattamento a mezzi diversi;</a:t>
            </a:r>
          </a:p>
          <a:p>
            <a:pPr marL="8001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4200" b="1" dirty="0" smtClean="0">
                <a:solidFill>
                  <a:srgbClr val="002060"/>
                </a:solidFill>
                <a:latin typeface="Century Gothic" pitchFamily="34" charset="0"/>
              </a:rPr>
              <a:t>capacità di utilizzo corretto di tutti i dispositivi.</a:t>
            </a:r>
          </a:p>
          <a:p>
            <a:pPr>
              <a:buFont typeface="Wingdings" pitchFamily="2" charset="2"/>
              <a:buChar char="ü"/>
            </a:pPr>
            <a:endParaRPr lang="it-IT" sz="4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>
              <a:buFont typeface="Wingdings 2"/>
              <a:buNone/>
            </a:pPr>
            <a:r>
              <a:rPr lang="it-IT" sz="4200" b="1" i="1" dirty="0" smtClean="0">
                <a:solidFill>
                  <a:srgbClr val="002060"/>
                </a:solidFill>
                <a:latin typeface="Century Gothic" pitchFamily="34" charset="0"/>
              </a:rPr>
              <a:t>DI  SERVIZIO</a:t>
            </a:r>
          </a:p>
          <a:p>
            <a:pPr marL="8001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4200" b="1" dirty="0" smtClean="0">
                <a:solidFill>
                  <a:srgbClr val="002060"/>
                </a:solidFill>
                <a:latin typeface="Century Gothic" pitchFamily="34" charset="0"/>
              </a:rPr>
              <a:t>capacità di gestire in sicurezza situazioni di pericolo;</a:t>
            </a:r>
          </a:p>
          <a:p>
            <a:pPr marL="8001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4200" b="1" dirty="0" smtClean="0">
                <a:solidFill>
                  <a:srgbClr val="002060"/>
                </a:solidFill>
                <a:latin typeface="Century Gothic" pitchFamily="34" charset="0"/>
              </a:rPr>
              <a:t>capacità di affrontare con tranquillità e serenità situazioni con pesante carico psicologico;</a:t>
            </a:r>
          </a:p>
          <a:p>
            <a:pPr marL="800100">
              <a:lnSpc>
                <a:spcPct val="120000"/>
              </a:lnSpc>
              <a:buFont typeface="Wingdings" pitchFamily="2" charset="2"/>
              <a:buChar char="ü"/>
            </a:pPr>
            <a:r>
              <a:rPr lang="it-IT" sz="4200" b="1" dirty="0" smtClean="0">
                <a:solidFill>
                  <a:srgbClr val="002060"/>
                </a:solidFill>
                <a:latin typeface="Century Gothic" pitchFamily="34" charset="0"/>
              </a:rPr>
              <a:t>capacità di autocontrollo.</a:t>
            </a:r>
            <a:endParaRPr lang="it-IT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87"/>
          <a:stretch/>
        </p:blipFill>
        <p:spPr>
          <a:xfrm>
            <a:off x="5834384" y="5580467"/>
            <a:ext cx="2626048" cy="12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87089" y="372359"/>
            <a:ext cx="6484172" cy="536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latin typeface="Century Gothic" pitchFamily="34" charset="0"/>
              </a:rPr>
              <a:t>La sicurezza nel trasporto delle persone</a:t>
            </a:r>
            <a:endParaRPr lang="it-IT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971600" y="1196752"/>
            <a:ext cx="7797552" cy="478539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 typeface="Wingdings 2"/>
              <a:buNone/>
            </a:pPr>
            <a:r>
              <a:rPr lang="it-IT" sz="2200" b="1" dirty="0" smtClean="0">
                <a:solidFill>
                  <a:srgbClr val="00B0F0"/>
                </a:solidFill>
                <a:latin typeface="Century Gothic" pitchFamily="34" charset="0"/>
              </a:rPr>
              <a:t>REQUISITI DEL CONDUCENTE DEI MEZZI DI TRASPORTO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t-IT" sz="2200" b="1" u="sng" dirty="0" smtClean="0">
                <a:solidFill>
                  <a:srgbClr val="002060"/>
                </a:solidFill>
                <a:latin typeface="Century Gothic" pitchFamily="34" charset="0"/>
              </a:rPr>
              <a:t>Attitudine</a:t>
            </a: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717550"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perfette condizioni fisiche e psichiche;</a:t>
            </a:r>
          </a:p>
          <a:p>
            <a:pPr marL="717550"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serenità e tranquillità;</a:t>
            </a:r>
          </a:p>
          <a:p>
            <a:pPr marL="717550"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calma e sicurezza;</a:t>
            </a:r>
          </a:p>
          <a:p>
            <a:pPr marL="717550"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reattività al pericolo;</a:t>
            </a:r>
          </a:p>
          <a:p>
            <a:pPr marL="717550" algn="just"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capacità di concentrazione, di orientamento                       e di gestione dello stress psico-fisico;</a:t>
            </a:r>
          </a:p>
          <a:p>
            <a:pPr marL="717550"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fiducia in se stessi;</a:t>
            </a:r>
          </a:p>
          <a:p>
            <a:pPr marL="717550"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capacità decisionale ed organizzativa.</a:t>
            </a:r>
          </a:p>
          <a:p>
            <a:endParaRPr lang="it-IT" sz="2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87"/>
          <a:stretch/>
        </p:blipFill>
        <p:spPr>
          <a:xfrm>
            <a:off x="5834384" y="5580467"/>
            <a:ext cx="2626048" cy="12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470087" y="332656"/>
            <a:ext cx="4464496" cy="64633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7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OBIETTIVI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99592" y="1628800"/>
            <a:ext cx="7632848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/>
            </a:inn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rPr>
              <a:t>Illustrare  </a:t>
            </a:r>
            <a:r>
              <a:rPr lang="it-IT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rPr>
              <a:t>il ruolo  </a:t>
            </a:r>
            <a:r>
              <a:rPr lang="it-IT" sz="3200" b="1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rPr>
              <a:t>dell’Addetto al Trasporto Sanitario Semplice</a:t>
            </a:r>
          </a:p>
          <a:p>
            <a:pPr algn="ctr">
              <a:defRPr/>
            </a:pPr>
            <a:endParaRPr lang="it-IT" sz="3200" b="1" dirty="0">
              <a:solidFill>
                <a:srgbClr val="FF0000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entury Gothic" pitchFamily="34" charset="0"/>
            </a:endParaRPr>
          </a:p>
          <a:p>
            <a:pPr algn="ctr">
              <a:defRPr/>
            </a:pPr>
            <a:r>
              <a:rPr lang="it-IT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rPr>
              <a:t>Conoscere gli aspetti giuridici del Trasporto Sanitario Semplice</a:t>
            </a:r>
          </a:p>
          <a:p>
            <a:pPr algn="ctr">
              <a:defRPr/>
            </a:pPr>
            <a:endParaRPr lang="it-IT" sz="3200" b="1" dirty="0">
              <a:solidFill>
                <a:srgbClr val="002060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Century Gothic" pitchFamily="34" charset="0"/>
            </a:endParaRPr>
          </a:p>
          <a:p>
            <a:pPr algn="ctr">
              <a:defRPr/>
            </a:pPr>
            <a:r>
              <a:rPr lang="it-IT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rPr>
              <a:t>Aspetti principali per instaurare </a:t>
            </a:r>
            <a:r>
              <a:rPr lang="it-IT" sz="3200" b="1" dirty="0">
                <a:solidFill>
                  <a:srgbClr val="00206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rPr>
              <a:t>una corretta relazione </a:t>
            </a:r>
            <a:r>
              <a:rPr lang="it-IT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rPr>
              <a:t>con l’utente e le altre figure professionali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334400"/>
            <a:ext cx="4464496" cy="64633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7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OBIETTIVI</a:t>
            </a:r>
          </a:p>
        </p:txBody>
      </p:sp>
    </p:spTree>
    <p:extLst>
      <p:ext uri="{BB962C8B-B14F-4D97-AF65-F5344CB8AC3E}">
        <p14:creationId xmlns:p14="http://schemas.microsoft.com/office/powerpoint/2010/main" val="4776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87089" y="372359"/>
            <a:ext cx="6484172" cy="536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latin typeface="Century Gothic" pitchFamily="34" charset="0"/>
              </a:rPr>
              <a:t>La sicurezza nel trasporto delle persone</a:t>
            </a:r>
            <a:endParaRPr lang="it-IT" sz="2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971600" y="1124743"/>
            <a:ext cx="7344816" cy="524665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  <a:buFont typeface="Wingdings 2"/>
              <a:buNone/>
            </a:pPr>
            <a:r>
              <a:rPr lang="it-IT" sz="2200" b="1" dirty="0" smtClean="0">
                <a:solidFill>
                  <a:srgbClr val="00B0F0"/>
                </a:solidFill>
                <a:latin typeface="Century Gothic" pitchFamily="34" charset="0"/>
              </a:rPr>
              <a:t>REQUISITI DEL CONDUCENTE DEI MEZZI DI TRASPORTO</a:t>
            </a:r>
            <a:endParaRPr lang="it-IT" sz="1000" b="1" u="sng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lvl="0">
              <a:buClr>
                <a:srgbClr val="3891A7"/>
              </a:buClr>
              <a:buFont typeface="Wingdings" pitchFamily="2" charset="2"/>
              <a:buChar char="§"/>
            </a:pPr>
            <a:r>
              <a:rPr lang="it-IT" sz="2200" b="1" u="sng" dirty="0" smtClean="0">
                <a:solidFill>
                  <a:srgbClr val="002060"/>
                </a:solidFill>
                <a:latin typeface="Century Gothic" pitchFamily="34" charset="0"/>
              </a:rPr>
              <a:t>Perizia</a:t>
            </a: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  <a:endParaRPr lang="it-IT" sz="22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717550" lvl="0">
              <a:buClr>
                <a:srgbClr val="3891A7"/>
              </a:buClr>
              <a:buNone/>
            </a:pPr>
            <a:r>
              <a:rPr lang="it-IT" sz="2000" b="1" i="1" dirty="0" smtClean="0">
                <a:solidFill>
                  <a:srgbClr val="002060"/>
                </a:solidFill>
                <a:latin typeface="Century Gothic" pitchFamily="34" charset="0"/>
              </a:rPr>
              <a:t>ABILITÀ TECNICA</a:t>
            </a:r>
            <a:endParaRPr lang="it-IT" sz="2000" b="1" i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717550" lvl="0">
              <a:buClr>
                <a:srgbClr val="3891A7"/>
              </a:buClr>
              <a:buNone/>
            </a:pPr>
            <a:r>
              <a:rPr lang="it-IT" sz="2000" b="1" i="1" dirty="0" smtClean="0">
                <a:solidFill>
                  <a:srgbClr val="002060"/>
                </a:solidFill>
                <a:latin typeface="Century Gothic" pitchFamily="34" charset="0"/>
              </a:rPr>
              <a:t>CONOSCENZA:</a:t>
            </a:r>
            <a:endParaRPr lang="it-IT" sz="2000" b="1" i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987425" lvl="0" algn="just">
              <a:buClr>
                <a:srgbClr val="3891A7"/>
              </a:buClr>
              <a:buFont typeface="Wingdings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  <a:latin typeface="Century Gothic" pitchFamily="34" charset="0"/>
              </a:rPr>
              <a:t>del territorio e della toponomastica;</a:t>
            </a:r>
          </a:p>
          <a:p>
            <a:pPr marL="987425" lvl="0" algn="just">
              <a:buClr>
                <a:srgbClr val="3891A7"/>
              </a:buClr>
              <a:buFont typeface="Wingdings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  <a:latin typeface="Century Gothic" pitchFamily="34" charset="0"/>
              </a:rPr>
              <a:t>del proprio mezzo;</a:t>
            </a:r>
          </a:p>
          <a:p>
            <a:pPr marL="987425" lvl="0" algn="just">
              <a:buClr>
                <a:srgbClr val="3891A7"/>
              </a:buClr>
              <a:buFont typeface="Wingdings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  <a:latin typeface="Century Gothic" pitchFamily="34" charset="0"/>
              </a:rPr>
              <a:t>delle procedure per la gestione del servizio;</a:t>
            </a:r>
          </a:p>
          <a:p>
            <a:pPr marL="987425" lvl="0" algn="just">
              <a:buClr>
                <a:srgbClr val="3891A7"/>
              </a:buClr>
              <a:buFont typeface="Wingdings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  <a:latin typeface="Century Gothic" pitchFamily="34" charset="0"/>
              </a:rPr>
              <a:t>di come comportarsi in situazioni particolari.</a:t>
            </a:r>
          </a:p>
          <a:p>
            <a:pPr marL="987425" lvl="0" algn="just">
              <a:buClr>
                <a:srgbClr val="3891A7"/>
              </a:buClr>
              <a:buFont typeface="Wingdings" pitchFamily="2" charset="2"/>
              <a:buChar char="ü"/>
            </a:pPr>
            <a:endParaRPr lang="it-IT" sz="9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717550" lvl="0">
              <a:buClr>
                <a:srgbClr val="3891A7"/>
              </a:buClr>
              <a:buNone/>
            </a:pPr>
            <a:r>
              <a:rPr lang="it-IT" sz="2000" b="1" i="1" dirty="0" smtClean="0">
                <a:solidFill>
                  <a:srgbClr val="002060"/>
                </a:solidFill>
                <a:latin typeface="Century Gothic" pitchFamily="34" charset="0"/>
              </a:rPr>
              <a:t>AFFIDABILITÀ:</a:t>
            </a:r>
            <a:endParaRPr lang="it-IT" sz="2000" b="1" i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987425" lvl="0" algn="just">
              <a:buClr>
                <a:srgbClr val="3891A7"/>
              </a:buClr>
              <a:buFont typeface="Wingdings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  <a:latin typeface="Century Gothic" pitchFamily="34" charset="0"/>
              </a:rPr>
              <a:t>capacità tecnica di svolgere il proprio intervento in modo appropriato, sicuro e non casuale, sistematico.</a:t>
            </a:r>
          </a:p>
          <a:p>
            <a:pPr>
              <a:buClr>
                <a:srgbClr val="4F81BD"/>
              </a:buClr>
            </a:pPr>
            <a:endParaRPr lang="it-IT" sz="2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87"/>
          <a:stretch/>
        </p:blipFill>
        <p:spPr>
          <a:xfrm>
            <a:off x="5834384" y="5580467"/>
            <a:ext cx="2626048" cy="12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640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ASPETTI-LEGALI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281113" y="2439988"/>
            <a:ext cx="7862887" cy="1000125"/>
            <a:chOff x="807" y="1473"/>
            <a:chExt cx="4953" cy="630"/>
          </a:xfrm>
        </p:grpSpPr>
        <p:pic>
          <p:nvPicPr>
            <p:cNvPr id="11" name="Picture 4" descr="fascia_giall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" y="1642"/>
              <a:ext cx="322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925" y="1614"/>
              <a:ext cx="187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delle normative</a:t>
              </a:r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807" y="1473"/>
              <a:ext cx="2140" cy="630"/>
              <a:chOff x="2679" y="1249"/>
              <a:chExt cx="2140" cy="630"/>
            </a:xfrm>
          </p:grpSpPr>
          <p:grpSp>
            <p:nvGrpSpPr>
              <p:cNvPr id="15" name="Group 7"/>
              <p:cNvGrpSpPr>
                <a:grpSpLocks/>
              </p:cNvGrpSpPr>
              <p:nvPr/>
            </p:nvGrpSpPr>
            <p:grpSpPr bwMode="auto">
              <a:xfrm>
                <a:off x="2679" y="1249"/>
                <a:ext cx="2140" cy="630"/>
                <a:chOff x="4264" y="1524"/>
                <a:chExt cx="1145" cy="1152"/>
              </a:xfrm>
            </p:grpSpPr>
            <p:pic>
              <p:nvPicPr>
                <p:cNvPr id="17" name="Picture 8" descr="mol_rossa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4" y="1524"/>
                  <a:ext cx="1145" cy="1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Oval 9"/>
                <p:cNvSpPr>
                  <a:spLocks noChangeArrowheads="1"/>
                </p:cNvSpPr>
                <p:nvPr/>
              </p:nvSpPr>
              <p:spPr bwMode="auto">
                <a:xfrm>
                  <a:off x="4285" y="1550"/>
                  <a:ext cx="974" cy="974"/>
                </a:xfrm>
                <a:prstGeom prst="ellipse">
                  <a:avLst/>
                </a:prstGeom>
                <a:no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759" y="1384"/>
                <a:ext cx="1744" cy="3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1593903" algn="ctr" rotWithShape="0">
                  <a:sysClr val="windowText" lastClr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Conoscenza</a:t>
                </a:r>
              </a:p>
            </p:txBody>
          </p:sp>
        </p:grpSp>
      </p:grp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379413" y="3887788"/>
            <a:ext cx="8764587" cy="1000125"/>
            <a:chOff x="239" y="2249"/>
            <a:chExt cx="5521" cy="630"/>
          </a:xfrm>
        </p:grpSpPr>
        <p:pic>
          <p:nvPicPr>
            <p:cNvPr id="20" name="Picture 12" descr="fascia_giall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" y="2418"/>
              <a:ext cx="377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254" y="2390"/>
              <a:ext cx="2723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dei regolamenti interni</a:t>
              </a:r>
            </a:p>
            <a:p>
              <a:pPr marL="0" marR="0" lvl="0" indent="0" algn="ctr" defTabSz="9144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kern="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(es. Reg. 34 )</a:t>
              </a:r>
              <a:endParaRPr lang="it-IT" sz="20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239" y="2249"/>
              <a:ext cx="2140" cy="630"/>
              <a:chOff x="2679" y="1249"/>
              <a:chExt cx="2140" cy="630"/>
            </a:xfrm>
          </p:grpSpPr>
          <p:grpSp>
            <p:nvGrpSpPr>
              <p:cNvPr id="23" name="Group 15"/>
              <p:cNvGrpSpPr>
                <a:grpSpLocks/>
              </p:cNvGrpSpPr>
              <p:nvPr/>
            </p:nvGrpSpPr>
            <p:grpSpPr bwMode="auto">
              <a:xfrm>
                <a:off x="2679" y="1249"/>
                <a:ext cx="2140" cy="630"/>
                <a:chOff x="4264" y="1524"/>
                <a:chExt cx="1145" cy="1152"/>
              </a:xfrm>
            </p:grpSpPr>
            <p:pic>
              <p:nvPicPr>
                <p:cNvPr id="26" name="Picture 16" descr="mol_rossa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4" y="1524"/>
                  <a:ext cx="1145" cy="1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Oval 17"/>
                <p:cNvSpPr>
                  <a:spLocks noChangeArrowheads="1"/>
                </p:cNvSpPr>
                <p:nvPr/>
              </p:nvSpPr>
              <p:spPr bwMode="auto">
                <a:xfrm>
                  <a:off x="4285" y="1550"/>
                  <a:ext cx="974" cy="974"/>
                </a:xfrm>
                <a:prstGeom prst="ellipse">
                  <a:avLst/>
                </a:prstGeom>
                <a:no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2759" y="1384"/>
                <a:ext cx="1744" cy="3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8398" dir="1593903" algn="ctr" rotWithShape="0">
                  <a:sysClr val="windowText" lastClr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Conoscenza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14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846"/>
            <a:ext cx="9144000" cy="2110154"/>
          </a:xfrm>
          <a:prstGeom prst="rect">
            <a:avLst/>
          </a:prstGeom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88637" y="5913581"/>
            <a:ext cx="8568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b="1" kern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Struttura Formazione AREU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92694" y="2330949"/>
            <a:ext cx="756084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Relazione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con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l’utente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e le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altre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figure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professionali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9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4118" y="188640"/>
            <a:ext cx="5911200" cy="648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itchFamily="34" charset="0"/>
              </a:rPr>
              <a:t>GLI INTERLOCUTORI</a:t>
            </a:r>
            <a:endParaRPr lang="it-IT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27584" y="2876939"/>
            <a:ext cx="1978389" cy="1335732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dirty="0" smtClean="0"/>
              <a:t>Addetto TSS</a:t>
            </a:r>
            <a:endParaRPr lang="it-IT" dirty="0"/>
          </a:p>
        </p:txBody>
      </p:sp>
      <p:sp>
        <p:nvSpPr>
          <p:cNvPr id="14" name="Figura a mano libera 13"/>
          <p:cNvSpPr/>
          <p:nvPr/>
        </p:nvSpPr>
        <p:spPr>
          <a:xfrm>
            <a:off x="3478727" y="1124744"/>
            <a:ext cx="1856493" cy="1208757"/>
          </a:xfrm>
          <a:custGeom>
            <a:avLst/>
            <a:gdLst>
              <a:gd name="connsiteX0" fmla="*/ 0 w 1646262"/>
              <a:gd name="connsiteY0" fmla="*/ 585788 h 1171575"/>
              <a:gd name="connsiteX1" fmla="*/ 823131 w 1646262"/>
              <a:gd name="connsiteY1" fmla="*/ 0 h 1171575"/>
              <a:gd name="connsiteX2" fmla="*/ 1646262 w 1646262"/>
              <a:gd name="connsiteY2" fmla="*/ 585788 h 1171575"/>
              <a:gd name="connsiteX3" fmla="*/ 823131 w 1646262"/>
              <a:gd name="connsiteY3" fmla="*/ 1171576 h 1171575"/>
              <a:gd name="connsiteX4" fmla="*/ 0 w 1646262"/>
              <a:gd name="connsiteY4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262" h="1171575">
                <a:moveTo>
                  <a:pt x="0" y="585788"/>
                </a:moveTo>
                <a:cubicBezTo>
                  <a:pt x="0" y="262266"/>
                  <a:pt x="368528" y="0"/>
                  <a:pt x="823131" y="0"/>
                </a:cubicBezTo>
                <a:cubicBezTo>
                  <a:pt x="1277734" y="0"/>
                  <a:pt x="1646262" y="262266"/>
                  <a:pt x="1646262" y="585788"/>
                </a:cubicBezTo>
                <a:cubicBezTo>
                  <a:pt x="1646262" y="909310"/>
                  <a:pt x="1277734" y="1171576"/>
                  <a:pt x="823131" y="1171576"/>
                </a:cubicBezTo>
                <a:cubicBezTo>
                  <a:pt x="368528" y="1171576"/>
                  <a:pt x="0" y="909310"/>
                  <a:pt x="0" y="585788"/>
                </a:cubicBez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53789" tIns="184273" rIns="253789" bIns="18427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kern="1200" dirty="0" smtClean="0"/>
              <a:t>Utenti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 smtClean="0"/>
              <a:t>trasportati</a:t>
            </a:r>
            <a:endParaRPr lang="it-IT" sz="2000" kern="1200" dirty="0"/>
          </a:p>
        </p:txBody>
      </p:sp>
      <p:sp>
        <p:nvSpPr>
          <p:cNvPr id="15" name="Figura a mano libera 14"/>
          <p:cNvSpPr/>
          <p:nvPr/>
        </p:nvSpPr>
        <p:spPr>
          <a:xfrm>
            <a:off x="5508104" y="1040251"/>
            <a:ext cx="2938646" cy="1387888"/>
          </a:xfrm>
          <a:custGeom>
            <a:avLst/>
            <a:gdLst>
              <a:gd name="connsiteX0" fmla="*/ 0 w 2469393"/>
              <a:gd name="connsiteY0" fmla="*/ 0 h 1171575"/>
              <a:gd name="connsiteX1" fmla="*/ 2469393 w 2469393"/>
              <a:gd name="connsiteY1" fmla="*/ 0 h 1171575"/>
              <a:gd name="connsiteX2" fmla="*/ 2469393 w 2469393"/>
              <a:gd name="connsiteY2" fmla="*/ 1171575 h 1171575"/>
              <a:gd name="connsiteX3" fmla="*/ 0 w 2469393"/>
              <a:gd name="connsiteY3" fmla="*/ 1171575 h 1171575"/>
              <a:gd name="connsiteX4" fmla="*/ 0 w 2469393"/>
              <a:gd name="connsiteY4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393" h="1171575">
                <a:moveTo>
                  <a:pt x="0" y="0"/>
                </a:moveTo>
                <a:lnTo>
                  <a:pt x="2469393" y="0"/>
                </a:lnTo>
                <a:lnTo>
                  <a:pt x="2469393" y="1171575"/>
                </a:lnTo>
                <a:lnTo>
                  <a:pt x="0" y="1171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t-IT" sz="2400" b="1" kern="1200" dirty="0" smtClean="0">
                <a:solidFill>
                  <a:srgbClr val="002060"/>
                </a:solidFill>
              </a:rPr>
              <a:t>Capitolo D</a:t>
            </a:r>
          </a:p>
          <a:p>
            <a:pPr marL="514350" lvl="1" indent="-514350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romanUcPeriod"/>
            </a:pPr>
            <a:r>
              <a:rPr lang="it-IT" sz="1600" b="1" dirty="0" smtClean="0">
                <a:solidFill>
                  <a:srgbClr val="002060"/>
                </a:solidFill>
              </a:rPr>
              <a:t>dializzati;</a:t>
            </a:r>
            <a:endParaRPr lang="it-IT" sz="1600" b="1" dirty="0">
              <a:solidFill>
                <a:srgbClr val="002060"/>
              </a:solidFill>
            </a:endParaRPr>
          </a:p>
          <a:p>
            <a:pPr marL="514350" lvl="1" indent="-514350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romanUcPeriod"/>
            </a:pPr>
            <a:r>
              <a:rPr lang="it-IT" sz="1600" b="1" dirty="0">
                <a:solidFill>
                  <a:srgbClr val="002060"/>
                </a:solidFill>
              </a:rPr>
              <a:t>a</a:t>
            </a:r>
            <a:r>
              <a:rPr lang="it-IT" sz="1600" b="1" dirty="0" smtClean="0">
                <a:solidFill>
                  <a:srgbClr val="002060"/>
                </a:solidFill>
              </a:rPr>
              <a:t>nziani non autosufficienti;</a:t>
            </a:r>
            <a:endParaRPr lang="it-IT" sz="1600" b="1" dirty="0">
              <a:solidFill>
                <a:srgbClr val="002060"/>
              </a:solidFill>
            </a:endParaRPr>
          </a:p>
          <a:p>
            <a:pPr marL="514350" lvl="1" indent="-514350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romanUcPeriod"/>
            </a:pPr>
            <a:r>
              <a:rPr lang="it-IT" sz="1600" b="1" dirty="0">
                <a:solidFill>
                  <a:srgbClr val="002060"/>
                </a:solidFill>
              </a:rPr>
              <a:t>d</a:t>
            </a:r>
            <a:r>
              <a:rPr lang="it-IT" sz="1600" b="1" dirty="0" smtClean="0">
                <a:solidFill>
                  <a:srgbClr val="002060"/>
                </a:solidFill>
              </a:rPr>
              <a:t>iversamente abili;</a:t>
            </a:r>
          </a:p>
          <a:p>
            <a:pPr marL="514350" lvl="1" indent="-514350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romanUcPeriod"/>
            </a:pPr>
            <a:r>
              <a:rPr lang="it-IT" sz="1600" b="1" dirty="0">
                <a:solidFill>
                  <a:srgbClr val="002060"/>
                </a:solidFill>
              </a:rPr>
              <a:t>a</a:t>
            </a:r>
            <a:r>
              <a:rPr lang="it-IT" sz="1600" b="1" dirty="0" smtClean="0">
                <a:solidFill>
                  <a:srgbClr val="002060"/>
                </a:solidFill>
              </a:rPr>
              <a:t>ffetti da disagio psichico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16" name="Figura a mano libera 15"/>
          <p:cNvSpPr/>
          <p:nvPr/>
        </p:nvSpPr>
        <p:spPr>
          <a:xfrm>
            <a:off x="4436325" y="2997603"/>
            <a:ext cx="1746641" cy="1215068"/>
          </a:xfrm>
          <a:custGeom>
            <a:avLst/>
            <a:gdLst>
              <a:gd name="connsiteX0" fmla="*/ 0 w 1093094"/>
              <a:gd name="connsiteY0" fmla="*/ 546547 h 1093094"/>
              <a:gd name="connsiteX1" fmla="*/ 546547 w 1093094"/>
              <a:gd name="connsiteY1" fmla="*/ 0 h 1093094"/>
              <a:gd name="connsiteX2" fmla="*/ 1093094 w 1093094"/>
              <a:gd name="connsiteY2" fmla="*/ 546547 h 1093094"/>
              <a:gd name="connsiteX3" fmla="*/ 546547 w 1093094"/>
              <a:gd name="connsiteY3" fmla="*/ 1093094 h 1093094"/>
              <a:gd name="connsiteX4" fmla="*/ 0 w 1093094"/>
              <a:gd name="connsiteY4" fmla="*/ 546547 h 10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094" h="1093094">
                <a:moveTo>
                  <a:pt x="0" y="546547"/>
                </a:moveTo>
                <a:cubicBezTo>
                  <a:pt x="0" y="244697"/>
                  <a:pt x="244697" y="0"/>
                  <a:pt x="546547" y="0"/>
                </a:cubicBezTo>
                <a:cubicBezTo>
                  <a:pt x="848397" y="0"/>
                  <a:pt x="1093094" y="244697"/>
                  <a:pt x="1093094" y="546547"/>
                </a:cubicBezTo>
                <a:cubicBezTo>
                  <a:pt x="1093094" y="848397"/>
                  <a:pt x="848397" y="1093094"/>
                  <a:pt x="546547" y="1093094"/>
                </a:cubicBezTo>
                <a:cubicBezTo>
                  <a:pt x="244697" y="1093094"/>
                  <a:pt x="0" y="848397"/>
                  <a:pt x="0" y="546547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63890" tIns="163890" rIns="163890" bIns="163890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kern="1200" dirty="0" smtClean="0"/>
              <a:t>Collaboratori</a:t>
            </a:r>
            <a:endParaRPr lang="it-IT" sz="2000" kern="1200" dirty="0"/>
          </a:p>
        </p:txBody>
      </p:sp>
      <p:sp>
        <p:nvSpPr>
          <p:cNvPr id="17" name="Figura a mano libera 16"/>
          <p:cNvSpPr/>
          <p:nvPr/>
        </p:nvSpPr>
        <p:spPr>
          <a:xfrm>
            <a:off x="6318145" y="3295172"/>
            <a:ext cx="2502327" cy="499265"/>
          </a:xfrm>
          <a:custGeom>
            <a:avLst/>
            <a:gdLst>
              <a:gd name="connsiteX0" fmla="*/ 0 w 1639641"/>
              <a:gd name="connsiteY0" fmla="*/ 0 h 1093094"/>
              <a:gd name="connsiteX1" fmla="*/ 1639641 w 1639641"/>
              <a:gd name="connsiteY1" fmla="*/ 0 h 1093094"/>
              <a:gd name="connsiteX2" fmla="*/ 1639641 w 1639641"/>
              <a:gd name="connsiteY2" fmla="*/ 1093094 h 1093094"/>
              <a:gd name="connsiteX3" fmla="*/ 0 w 1639641"/>
              <a:gd name="connsiteY3" fmla="*/ 1093094 h 1093094"/>
              <a:gd name="connsiteX4" fmla="*/ 0 w 1639641"/>
              <a:gd name="connsiteY4" fmla="*/ 0 h 10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641" h="1093094">
                <a:moveTo>
                  <a:pt x="0" y="0"/>
                </a:moveTo>
                <a:lnTo>
                  <a:pt x="1639641" y="0"/>
                </a:lnTo>
                <a:lnTo>
                  <a:pt x="1639641" y="1093094"/>
                </a:lnTo>
                <a:lnTo>
                  <a:pt x="0" y="10930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400050" lvl="1" indent="-4000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romanUcPeriod"/>
            </a:pPr>
            <a:r>
              <a:rPr lang="it-IT" sz="1600" b="1" kern="1200" dirty="0" smtClean="0">
                <a:solidFill>
                  <a:srgbClr val="002060"/>
                </a:solidFill>
              </a:rPr>
              <a:t>Altro addetto TSS (volontario/collega)</a:t>
            </a:r>
            <a:endParaRPr lang="it-IT" sz="1600" b="1" kern="1200" dirty="0">
              <a:solidFill>
                <a:srgbClr val="002060"/>
              </a:solidFill>
            </a:endParaRPr>
          </a:p>
        </p:txBody>
      </p:sp>
      <p:sp>
        <p:nvSpPr>
          <p:cNvPr id="18" name="Figura a mano libera 17"/>
          <p:cNvSpPr/>
          <p:nvPr/>
        </p:nvSpPr>
        <p:spPr>
          <a:xfrm>
            <a:off x="3626236" y="4725144"/>
            <a:ext cx="2556730" cy="1470218"/>
          </a:xfrm>
          <a:custGeom>
            <a:avLst/>
            <a:gdLst>
              <a:gd name="connsiteX0" fmla="*/ 0 w 1173988"/>
              <a:gd name="connsiteY0" fmla="*/ 614579 h 1229157"/>
              <a:gd name="connsiteX1" fmla="*/ 586994 w 1173988"/>
              <a:gd name="connsiteY1" fmla="*/ 0 h 1229157"/>
              <a:gd name="connsiteX2" fmla="*/ 1173988 w 1173988"/>
              <a:gd name="connsiteY2" fmla="*/ 614579 h 1229157"/>
              <a:gd name="connsiteX3" fmla="*/ 586994 w 1173988"/>
              <a:gd name="connsiteY3" fmla="*/ 1229158 h 1229157"/>
              <a:gd name="connsiteX4" fmla="*/ 0 w 1173988"/>
              <a:gd name="connsiteY4" fmla="*/ 614579 h 122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988" h="1229157">
                <a:moveTo>
                  <a:pt x="0" y="614579"/>
                </a:moveTo>
                <a:cubicBezTo>
                  <a:pt x="0" y="275156"/>
                  <a:pt x="262806" y="0"/>
                  <a:pt x="586994" y="0"/>
                </a:cubicBezTo>
                <a:cubicBezTo>
                  <a:pt x="911182" y="0"/>
                  <a:pt x="1173988" y="275156"/>
                  <a:pt x="1173988" y="614579"/>
                </a:cubicBezTo>
                <a:cubicBezTo>
                  <a:pt x="1173988" y="954002"/>
                  <a:pt x="911182" y="1229158"/>
                  <a:pt x="586994" y="1229158"/>
                </a:cubicBezTo>
                <a:cubicBezTo>
                  <a:pt x="262806" y="1229158"/>
                  <a:pt x="0" y="954002"/>
                  <a:pt x="0" y="614579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75737" tIns="183816" rIns="175737" bIns="183816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kern="1200" dirty="0" smtClean="0"/>
              <a:t>Figure professionali delle strutture sanitarie</a:t>
            </a:r>
            <a:endParaRPr lang="it-IT" sz="2000" kern="1200" dirty="0"/>
          </a:p>
        </p:txBody>
      </p:sp>
      <p:sp>
        <p:nvSpPr>
          <p:cNvPr id="19" name="Figura a mano libera 18"/>
          <p:cNvSpPr/>
          <p:nvPr/>
        </p:nvSpPr>
        <p:spPr>
          <a:xfrm>
            <a:off x="6330045" y="4966052"/>
            <a:ext cx="2490427" cy="988401"/>
          </a:xfrm>
          <a:custGeom>
            <a:avLst/>
            <a:gdLst>
              <a:gd name="connsiteX0" fmla="*/ 0 w 1760982"/>
              <a:gd name="connsiteY0" fmla="*/ 0 h 1229157"/>
              <a:gd name="connsiteX1" fmla="*/ 1760982 w 1760982"/>
              <a:gd name="connsiteY1" fmla="*/ 0 h 1229157"/>
              <a:gd name="connsiteX2" fmla="*/ 1760982 w 1760982"/>
              <a:gd name="connsiteY2" fmla="*/ 1229157 h 1229157"/>
              <a:gd name="connsiteX3" fmla="*/ 0 w 1760982"/>
              <a:gd name="connsiteY3" fmla="*/ 1229157 h 1229157"/>
              <a:gd name="connsiteX4" fmla="*/ 0 w 1760982"/>
              <a:gd name="connsiteY4" fmla="*/ 0 h 122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982" h="1229157">
                <a:moveTo>
                  <a:pt x="0" y="0"/>
                </a:moveTo>
                <a:lnTo>
                  <a:pt x="1760982" y="0"/>
                </a:lnTo>
                <a:lnTo>
                  <a:pt x="1760982" y="1229157"/>
                </a:lnTo>
                <a:lnTo>
                  <a:pt x="0" y="12291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514350" lvl="1" indent="-5143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romanUcPeriod"/>
            </a:pPr>
            <a:r>
              <a:rPr lang="it-IT" sz="1600" b="1" kern="1200" dirty="0" smtClean="0">
                <a:solidFill>
                  <a:srgbClr val="002060"/>
                </a:solidFill>
              </a:rPr>
              <a:t>Medici;</a:t>
            </a:r>
          </a:p>
          <a:p>
            <a:pPr marL="514350" lvl="1" indent="-5143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romanUcPeriod"/>
            </a:pPr>
            <a:r>
              <a:rPr lang="it-IT" sz="1600" b="1" dirty="0" smtClean="0">
                <a:solidFill>
                  <a:srgbClr val="002060"/>
                </a:solidFill>
              </a:rPr>
              <a:t>Infermieri;</a:t>
            </a:r>
          </a:p>
          <a:p>
            <a:pPr marL="514350" lvl="1" indent="-5143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romanUcPeriod"/>
            </a:pPr>
            <a:r>
              <a:rPr lang="it-IT" sz="1600" b="1" kern="1200" dirty="0" smtClean="0">
                <a:solidFill>
                  <a:srgbClr val="002060"/>
                </a:solidFill>
              </a:rPr>
              <a:t>Tecnici sanitari/amministrativi</a:t>
            </a:r>
            <a:endParaRPr lang="it-IT" sz="1600" b="1" kern="1200" dirty="0">
              <a:solidFill>
                <a:srgbClr val="002060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75937" flipV="1">
            <a:off x="2524925" y="2549990"/>
            <a:ext cx="1206967" cy="4571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98645">
            <a:off x="2665976" y="4169471"/>
            <a:ext cx="1037279" cy="87469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62011">
            <a:off x="3106227" y="3178380"/>
            <a:ext cx="104250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4118" y="188640"/>
            <a:ext cx="5911200" cy="648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itchFamily="34" charset="0"/>
              </a:rPr>
              <a:t>Relazione con GLI INTERLOCUTORI</a:t>
            </a:r>
            <a:endParaRPr lang="it-IT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827584" y="5134964"/>
            <a:ext cx="7619166" cy="103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Non solo «sapere» e «saper fare», ma anche «saper essere».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Adeguare comunicazione, atteggiamento, comportamento all’interlocutore e al contesto.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1175318" y="1037423"/>
            <a:ext cx="6738769" cy="3921891"/>
            <a:chOff x="1175318" y="1037423"/>
            <a:chExt cx="6738769" cy="3921891"/>
          </a:xfrm>
        </p:grpSpPr>
        <p:sp>
          <p:nvSpPr>
            <p:cNvPr id="5" name="Figura a mano libera 4"/>
            <p:cNvSpPr/>
            <p:nvPr/>
          </p:nvSpPr>
          <p:spPr>
            <a:xfrm>
              <a:off x="3922216" y="3292613"/>
              <a:ext cx="1363307" cy="1111171"/>
            </a:xfrm>
            <a:custGeom>
              <a:avLst/>
              <a:gdLst>
                <a:gd name="connsiteX0" fmla="*/ 0 w 1363307"/>
                <a:gd name="connsiteY0" fmla="*/ 555586 h 1111171"/>
                <a:gd name="connsiteX1" fmla="*/ 681654 w 1363307"/>
                <a:gd name="connsiteY1" fmla="*/ 0 h 1111171"/>
                <a:gd name="connsiteX2" fmla="*/ 1363308 w 1363307"/>
                <a:gd name="connsiteY2" fmla="*/ 555586 h 1111171"/>
                <a:gd name="connsiteX3" fmla="*/ 681654 w 1363307"/>
                <a:gd name="connsiteY3" fmla="*/ 1111172 h 1111171"/>
                <a:gd name="connsiteX4" fmla="*/ 0 w 1363307"/>
                <a:gd name="connsiteY4" fmla="*/ 555586 h 1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307" h="1111171">
                  <a:moveTo>
                    <a:pt x="0" y="555586"/>
                  </a:moveTo>
                  <a:cubicBezTo>
                    <a:pt x="0" y="248744"/>
                    <a:pt x="305187" y="0"/>
                    <a:pt x="681654" y="0"/>
                  </a:cubicBezTo>
                  <a:cubicBezTo>
                    <a:pt x="1058121" y="0"/>
                    <a:pt x="1363308" y="248744"/>
                    <a:pt x="1363308" y="555586"/>
                  </a:cubicBezTo>
                  <a:cubicBezTo>
                    <a:pt x="1363308" y="862428"/>
                    <a:pt x="1058121" y="1111172"/>
                    <a:pt x="681654" y="1111172"/>
                  </a:cubicBezTo>
                  <a:cubicBezTo>
                    <a:pt x="305187" y="1111172"/>
                    <a:pt x="0" y="862428"/>
                    <a:pt x="0" y="55558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177" tIns="172252" rIns="209177" bIns="17225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500" kern="1200" dirty="0" smtClean="0"/>
                <a:t>Processo Relazionale</a:t>
              </a:r>
              <a:endParaRPr lang="it-IT" sz="1500" kern="1200" dirty="0"/>
            </a:p>
          </p:txBody>
        </p:sp>
        <p:sp>
          <p:nvSpPr>
            <p:cNvPr id="6" name="Figura a mano libera 5"/>
            <p:cNvSpPr/>
            <p:nvPr/>
          </p:nvSpPr>
          <p:spPr>
            <a:xfrm rot="5399965">
              <a:off x="4031849" y="2707153"/>
              <a:ext cx="1144018" cy="26902"/>
            </a:xfrm>
            <a:custGeom>
              <a:avLst/>
              <a:gdLst>
                <a:gd name="connsiteX0" fmla="*/ 0 w 1144018"/>
                <a:gd name="connsiteY0" fmla="*/ 13451 h 26902"/>
                <a:gd name="connsiteX1" fmla="*/ 1144018 w 1144018"/>
                <a:gd name="connsiteY1" fmla="*/ 13451 h 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4018" h="26902">
                  <a:moveTo>
                    <a:pt x="1144018" y="13451"/>
                  </a:moveTo>
                  <a:lnTo>
                    <a:pt x="0" y="1345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6109" tIns="-15149" rIns="556109" bIns="-151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00" kern="1200"/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3909570" y="1037423"/>
              <a:ext cx="1388553" cy="1111171"/>
            </a:xfrm>
            <a:custGeom>
              <a:avLst/>
              <a:gdLst>
                <a:gd name="connsiteX0" fmla="*/ 0 w 1388553"/>
                <a:gd name="connsiteY0" fmla="*/ 555586 h 1111171"/>
                <a:gd name="connsiteX1" fmla="*/ 694277 w 1388553"/>
                <a:gd name="connsiteY1" fmla="*/ 0 h 1111171"/>
                <a:gd name="connsiteX2" fmla="*/ 1388554 w 1388553"/>
                <a:gd name="connsiteY2" fmla="*/ 555586 h 1111171"/>
                <a:gd name="connsiteX3" fmla="*/ 694277 w 1388553"/>
                <a:gd name="connsiteY3" fmla="*/ 1111172 h 1111171"/>
                <a:gd name="connsiteX4" fmla="*/ 0 w 1388553"/>
                <a:gd name="connsiteY4" fmla="*/ 555586 h 1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553" h="1111171">
                  <a:moveTo>
                    <a:pt x="0" y="555586"/>
                  </a:moveTo>
                  <a:cubicBezTo>
                    <a:pt x="0" y="248744"/>
                    <a:pt x="310838" y="0"/>
                    <a:pt x="694277" y="0"/>
                  </a:cubicBezTo>
                  <a:cubicBezTo>
                    <a:pt x="1077716" y="0"/>
                    <a:pt x="1388554" y="248744"/>
                    <a:pt x="1388554" y="555586"/>
                  </a:cubicBezTo>
                  <a:cubicBezTo>
                    <a:pt x="1388554" y="862428"/>
                    <a:pt x="1077716" y="1111172"/>
                    <a:pt x="694277" y="1111172"/>
                  </a:cubicBezTo>
                  <a:cubicBezTo>
                    <a:pt x="310838" y="1111172"/>
                    <a:pt x="0" y="862428"/>
                    <a:pt x="0" y="55558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969" tIns="170347" rIns="210969" bIns="1703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kern="1200" dirty="0" smtClean="0"/>
                <a:t>Tono della voce</a:t>
              </a:r>
              <a:endParaRPr lang="it-IT" sz="1200" kern="1200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8297362">
              <a:off x="4802407" y="3085407"/>
              <a:ext cx="650602" cy="26902"/>
            </a:xfrm>
            <a:custGeom>
              <a:avLst/>
              <a:gdLst>
                <a:gd name="connsiteX0" fmla="*/ 0 w 650602"/>
                <a:gd name="connsiteY0" fmla="*/ 13451 h 26902"/>
                <a:gd name="connsiteX1" fmla="*/ 650602 w 650602"/>
                <a:gd name="connsiteY1" fmla="*/ 13451 h 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602" h="26902">
                  <a:moveTo>
                    <a:pt x="0" y="13451"/>
                  </a:moveTo>
                  <a:lnTo>
                    <a:pt x="650602" y="1345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1736" tIns="-2815" rIns="321735" bIns="-281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00" kern="120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4969423" y="1793838"/>
              <a:ext cx="1364374" cy="1111171"/>
            </a:xfrm>
            <a:custGeom>
              <a:avLst/>
              <a:gdLst>
                <a:gd name="connsiteX0" fmla="*/ 0 w 1364374"/>
                <a:gd name="connsiteY0" fmla="*/ 555586 h 1111171"/>
                <a:gd name="connsiteX1" fmla="*/ 682187 w 1364374"/>
                <a:gd name="connsiteY1" fmla="*/ 0 h 1111171"/>
                <a:gd name="connsiteX2" fmla="*/ 1364374 w 1364374"/>
                <a:gd name="connsiteY2" fmla="*/ 555586 h 1111171"/>
                <a:gd name="connsiteX3" fmla="*/ 682187 w 1364374"/>
                <a:gd name="connsiteY3" fmla="*/ 1111172 h 1111171"/>
                <a:gd name="connsiteX4" fmla="*/ 0 w 1364374"/>
                <a:gd name="connsiteY4" fmla="*/ 555586 h 1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374" h="1111171">
                  <a:moveTo>
                    <a:pt x="0" y="555586"/>
                  </a:moveTo>
                  <a:cubicBezTo>
                    <a:pt x="0" y="248744"/>
                    <a:pt x="305426" y="0"/>
                    <a:pt x="682187" y="0"/>
                  </a:cubicBezTo>
                  <a:cubicBezTo>
                    <a:pt x="1058948" y="0"/>
                    <a:pt x="1364374" y="248744"/>
                    <a:pt x="1364374" y="555586"/>
                  </a:cubicBezTo>
                  <a:cubicBezTo>
                    <a:pt x="1364374" y="862428"/>
                    <a:pt x="1058948" y="1111172"/>
                    <a:pt x="682187" y="1111172"/>
                  </a:cubicBezTo>
                  <a:cubicBezTo>
                    <a:pt x="305426" y="1111172"/>
                    <a:pt x="0" y="862428"/>
                    <a:pt x="0" y="55558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58096"/>
                <a:satOff val="3362"/>
                <a:lumOff val="270"/>
                <a:alphaOff val="0"/>
              </a:schemeClr>
            </a:fillRef>
            <a:effectRef idx="3">
              <a:schemeClr val="accent4">
                <a:hueOff val="-558096"/>
                <a:satOff val="3362"/>
                <a:lumOff val="2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428" tIns="170347" rIns="207428" bIns="1703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kern="1200" dirty="0" smtClean="0"/>
                <a:t>Caratteristiche interlocutore</a:t>
              </a:r>
              <a:endParaRPr lang="it-IT" sz="1200" kern="1200" dirty="0"/>
            </a:p>
          </p:txBody>
        </p:sp>
        <p:sp>
          <p:nvSpPr>
            <p:cNvPr id="12" name="Figura a mano libera 11"/>
            <p:cNvSpPr/>
            <p:nvPr/>
          </p:nvSpPr>
          <p:spPr>
            <a:xfrm rot="19637214">
              <a:off x="4985634" y="2967433"/>
              <a:ext cx="1937078" cy="26902"/>
            </a:xfrm>
            <a:custGeom>
              <a:avLst/>
              <a:gdLst>
                <a:gd name="connsiteX0" fmla="*/ 0 w 1937078"/>
                <a:gd name="connsiteY0" fmla="*/ 13451 h 26902"/>
                <a:gd name="connsiteX1" fmla="*/ 1937078 w 1937078"/>
                <a:gd name="connsiteY1" fmla="*/ 13451 h 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7078" h="26902">
                  <a:moveTo>
                    <a:pt x="0" y="13451"/>
                  </a:moveTo>
                  <a:lnTo>
                    <a:pt x="1937078" y="1345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2813" tIns="-34976" rIns="932811" bIns="-34976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00" kern="120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6646551" y="1573499"/>
              <a:ext cx="1267536" cy="1111171"/>
            </a:xfrm>
            <a:custGeom>
              <a:avLst/>
              <a:gdLst>
                <a:gd name="connsiteX0" fmla="*/ 0 w 1267536"/>
                <a:gd name="connsiteY0" fmla="*/ 555586 h 1111171"/>
                <a:gd name="connsiteX1" fmla="*/ 633768 w 1267536"/>
                <a:gd name="connsiteY1" fmla="*/ 0 h 1111171"/>
                <a:gd name="connsiteX2" fmla="*/ 1267536 w 1267536"/>
                <a:gd name="connsiteY2" fmla="*/ 555586 h 1111171"/>
                <a:gd name="connsiteX3" fmla="*/ 633768 w 1267536"/>
                <a:gd name="connsiteY3" fmla="*/ 1111172 h 1111171"/>
                <a:gd name="connsiteX4" fmla="*/ 0 w 1267536"/>
                <a:gd name="connsiteY4" fmla="*/ 555586 h 1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536" h="1111171">
                  <a:moveTo>
                    <a:pt x="0" y="555586"/>
                  </a:moveTo>
                  <a:cubicBezTo>
                    <a:pt x="0" y="248744"/>
                    <a:pt x="283748" y="0"/>
                    <a:pt x="633768" y="0"/>
                  </a:cubicBezTo>
                  <a:cubicBezTo>
                    <a:pt x="983788" y="0"/>
                    <a:pt x="1267536" y="248744"/>
                    <a:pt x="1267536" y="555586"/>
                  </a:cubicBezTo>
                  <a:cubicBezTo>
                    <a:pt x="1267536" y="862428"/>
                    <a:pt x="983788" y="1111172"/>
                    <a:pt x="633768" y="1111172"/>
                  </a:cubicBezTo>
                  <a:cubicBezTo>
                    <a:pt x="283748" y="1111172"/>
                    <a:pt x="0" y="862428"/>
                    <a:pt x="0" y="55558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3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246" tIns="170347" rIns="193246" bIns="1703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kern="1200" dirty="0" smtClean="0"/>
                <a:t>Contesto ambientale</a:t>
              </a:r>
              <a:endParaRPr lang="it-IT" sz="1200" kern="1200" dirty="0"/>
            </a:p>
          </p:txBody>
        </p:sp>
        <p:sp>
          <p:nvSpPr>
            <p:cNvPr id="15" name="Figura a mano libera 14"/>
            <p:cNvSpPr/>
            <p:nvPr/>
          </p:nvSpPr>
          <p:spPr>
            <a:xfrm rot="20822152">
              <a:off x="5251824" y="3613004"/>
              <a:ext cx="630551" cy="26902"/>
            </a:xfrm>
            <a:custGeom>
              <a:avLst/>
              <a:gdLst>
                <a:gd name="connsiteX0" fmla="*/ 0 w 630551"/>
                <a:gd name="connsiteY0" fmla="*/ 13451 h 26902"/>
                <a:gd name="connsiteX1" fmla="*/ 630551 w 630551"/>
                <a:gd name="connsiteY1" fmla="*/ 13451 h 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0551" h="26902">
                  <a:moveTo>
                    <a:pt x="0" y="13451"/>
                  </a:moveTo>
                  <a:lnTo>
                    <a:pt x="630551" y="1345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212" tIns="-2313" rIns="312211" bIns="-231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00" kern="120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5848517" y="2848827"/>
              <a:ext cx="1366219" cy="1111171"/>
            </a:xfrm>
            <a:custGeom>
              <a:avLst/>
              <a:gdLst>
                <a:gd name="connsiteX0" fmla="*/ 0 w 1366219"/>
                <a:gd name="connsiteY0" fmla="*/ 555586 h 1111171"/>
                <a:gd name="connsiteX1" fmla="*/ 683110 w 1366219"/>
                <a:gd name="connsiteY1" fmla="*/ 0 h 1111171"/>
                <a:gd name="connsiteX2" fmla="*/ 1366220 w 1366219"/>
                <a:gd name="connsiteY2" fmla="*/ 555586 h 1111171"/>
                <a:gd name="connsiteX3" fmla="*/ 683110 w 1366219"/>
                <a:gd name="connsiteY3" fmla="*/ 1111172 h 1111171"/>
                <a:gd name="connsiteX4" fmla="*/ 0 w 1366219"/>
                <a:gd name="connsiteY4" fmla="*/ 555586 h 1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219" h="1111171">
                  <a:moveTo>
                    <a:pt x="0" y="555586"/>
                  </a:moveTo>
                  <a:cubicBezTo>
                    <a:pt x="0" y="248744"/>
                    <a:pt x="305839" y="0"/>
                    <a:pt x="683110" y="0"/>
                  </a:cubicBezTo>
                  <a:cubicBezTo>
                    <a:pt x="1060381" y="0"/>
                    <a:pt x="1366220" y="248744"/>
                    <a:pt x="1366220" y="555586"/>
                  </a:cubicBezTo>
                  <a:cubicBezTo>
                    <a:pt x="1366220" y="862428"/>
                    <a:pt x="1060381" y="1111172"/>
                    <a:pt x="683110" y="1111172"/>
                  </a:cubicBezTo>
                  <a:cubicBezTo>
                    <a:pt x="305839" y="1111172"/>
                    <a:pt x="0" y="862428"/>
                    <a:pt x="0" y="55558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674289"/>
                <a:satOff val="10087"/>
                <a:lumOff val="809"/>
                <a:alphaOff val="0"/>
              </a:schemeClr>
            </a:fillRef>
            <a:effectRef idx="3">
              <a:schemeClr val="accent4">
                <a:hueOff val="-1674289"/>
                <a:satOff val="10087"/>
                <a:lumOff val="8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698" tIns="170347" rIns="207698" bIns="1703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kern="1200" dirty="0" smtClean="0"/>
                <a:t>Abbigliamento</a:t>
              </a:r>
              <a:endParaRPr lang="it-IT" sz="1200" kern="1200" dirty="0"/>
            </a:p>
          </p:txBody>
        </p:sp>
        <p:sp>
          <p:nvSpPr>
            <p:cNvPr id="17" name="Figura a mano libera 16"/>
            <p:cNvSpPr/>
            <p:nvPr/>
          </p:nvSpPr>
          <p:spPr>
            <a:xfrm rot="729232">
              <a:off x="5247895" y="4117674"/>
              <a:ext cx="1339357" cy="26902"/>
            </a:xfrm>
            <a:custGeom>
              <a:avLst/>
              <a:gdLst>
                <a:gd name="connsiteX0" fmla="*/ 0 w 1339357"/>
                <a:gd name="connsiteY0" fmla="*/ 13451 h 26902"/>
                <a:gd name="connsiteX1" fmla="*/ 1339357 w 1339357"/>
                <a:gd name="connsiteY1" fmla="*/ 13451 h 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357" h="26902">
                  <a:moveTo>
                    <a:pt x="0" y="13451"/>
                  </a:moveTo>
                  <a:lnTo>
                    <a:pt x="1339357" y="1345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8894" tIns="-20034" rIns="648895" bIns="-2003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00" kern="120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6554338" y="3848143"/>
              <a:ext cx="1258024" cy="1111171"/>
            </a:xfrm>
            <a:custGeom>
              <a:avLst/>
              <a:gdLst>
                <a:gd name="connsiteX0" fmla="*/ 0 w 1258024"/>
                <a:gd name="connsiteY0" fmla="*/ 555586 h 1111171"/>
                <a:gd name="connsiteX1" fmla="*/ 629012 w 1258024"/>
                <a:gd name="connsiteY1" fmla="*/ 0 h 1111171"/>
                <a:gd name="connsiteX2" fmla="*/ 1258024 w 1258024"/>
                <a:gd name="connsiteY2" fmla="*/ 555586 h 1111171"/>
                <a:gd name="connsiteX3" fmla="*/ 629012 w 1258024"/>
                <a:gd name="connsiteY3" fmla="*/ 1111172 h 1111171"/>
                <a:gd name="connsiteX4" fmla="*/ 0 w 1258024"/>
                <a:gd name="connsiteY4" fmla="*/ 555586 h 1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024" h="1111171">
                  <a:moveTo>
                    <a:pt x="0" y="555586"/>
                  </a:moveTo>
                  <a:cubicBezTo>
                    <a:pt x="0" y="248744"/>
                    <a:pt x="281618" y="0"/>
                    <a:pt x="629012" y="0"/>
                  </a:cubicBezTo>
                  <a:cubicBezTo>
                    <a:pt x="976406" y="0"/>
                    <a:pt x="1258024" y="248744"/>
                    <a:pt x="1258024" y="555586"/>
                  </a:cubicBezTo>
                  <a:cubicBezTo>
                    <a:pt x="1258024" y="862428"/>
                    <a:pt x="976406" y="1111172"/>
                    <a:pt x="629012" y="1111172"/>
                  </a:cubicBezTo>
                  <a:cubicBezTo>
                    <a:pt x="281618" y="1111172"/>
                    <a:pt x="0" y="862428"/>
                    <a:pt x="0" y="55558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393" tIns="172887" rIns="194393" bIns="17288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 smtClean="0"/>
                <a:t>Emotività</a:t>
              </a:r>
              <a:endParaRPr lang="it-IT" sz="1600" kern="1200" dirty="0"/>
            </a:p>
          </p:txBody>
        </p:sp>
        <p:sp>
          <p:nvSpPr>
            <p:cNvPr id="19" name="Figura a mano libera 18"/>
            <p:cNvSpPr/>
            <p:nvPr/>
          </p:nvSpPr>
          <p:spPr>
            <a:xfrm rot="20971131">
              <a:off x="2446942" y="4094589"/>
              <a:ext cx="1504736" cy="26903"/>
            </a:xfrm>
            <a:custGeom>
              <a:avLst/>
              <a:gdLst>
                <a:gd name="connsiteX0" fmla="*/ 0 w 1504735"/>
                <a:gd name="connsiteY0" fmla="*/ 13451 h 26902"/>
                <a:gd name="connsiteX1" fmla="*/ 1504735 w 1504735"/>
                <a:gd name="connsiteY1" fmla="*/ 13451 h 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4735" h="26902">
                  <a:moveTo>
                    <a:pt x="1504735" y="13451"/>
                  </a:moveTo>
                  <a:lnTo>
                    <a:pt x="0" y="1345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7448" tIns="-24167" rIns="727451" bIns="-2416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00" kern="1200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1175318" y="3806748"/>
              <a:ext cx="1298848" cy="1111171"/>
            </a:xfrm>
            <a:custGeom>
              <a:avLst/>
              <a:gdLst>
                <a:gd name="connsiteX0" fmla="*/ 0 w 1298848"/>
                <a:gd name="connsiteY0" fmla="*/ 555586 h 1111171"/>
                <a:gd name="connsiteX1" fmla="*/ 649424 w 1298848"/>
                <a:gd name="connsiteY1" fmla="*/ 0 h 1111171"/>
                <a:gd name="connsiteX2" fmla="*/ 1298848 w 1298848"/>
                <a:gd name="connsiteY2" fmla="*/ 555586 h 1111171"/>
                <a:gd name="connsiteX3" fmla="*/ 649424 w 1298848"/>
                <a:gd name="connsiteY3" fmla="*/ 1111172 h 1111171"/>
                <a:gd name="connsiteX4" fmla="*/ 0 w 1298848"/>
                <a:gd name="connsiteY4" fmla="*/ 555586 h 1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848" h="1111171">
                  <a:moveTo>
                    <a:pt x="0" y="555586"/>
                  </a:moveTo>
                  <a:cubicBezTo>
                    <a:pt x="0" y="248744"/>
                    <a:pt x="290757" y="0"/>
                    <a:pt x="649424" y="0"/>
                  </a:cubicBezTo>
                  <a:cubicBezTo>
                    <a:pt x="1008091" y="0"/>
                    <a:pt x="1298848" y="248744"/>
                    <a:pt x="1298848" y="555586"/>
                  </a:cubicBezTo>
                  <a:cubicBezTo>
                    <a:pt x="1298848" y="862428"/>
                    <a:pt x="1008091" y="1111172"/>
                    <a:pt x="649424" y="1111172"/>
                  </a:cubicBezTo>
                  <a:cubicBezTo>
                    <a:pt x="290757" y="1111172"/>
                    <a:pt x="0" y="862428"/>
                    <a:pt x="0" y="55558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790481"/>
                <a:satOff val="16812"/>
                <a:lumOff val="1348"/>
                <a:alphaOff val="0"/>
              </a:schemeClr>
            </a:fillRef>
            <a:effectRef idx="3">
              <a:schemeClr val="accent4">
                <a:hueOff val="-2790481"/>
                <a:satOff val="16812"/>
                <a:lumOff val="13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372" tIns="172887" rIns="200372" bIns="17288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 smtClean="0"/>
                <a:t>Postura</a:t>
              </a:r>
              <a:endParaRPr lang="it-IT" sz="1600" kern="1200" dirty="0"/>
            </a:p>
          </p:txBody>
        </p:sp>
        <p:sp>
          <p:nvSpPr>
            <p:cNvPr id="21" name="Figura a mano libera 20"/>
            <p:cNvSpPr/>
            <p:nvPr/>
          </p:nvSpPr>
          <p:spPr>
            <a:xfrm rot="681209">
              <a:off x="3529537" y="3660850"/>
              <a:ext cx="416544" cy="26903"/>
            </a:xfrm>
            <a:custGeom>
              <a:avLst/>
              <a:gdLst>
                <a:gd name="connsiteX0" fmla="*/ 0 w 416543"/>
                <a:gd name="connsiteY0" fmla="*/ 13451 h 26902"/>
                <a:gd name="connsiteX1" fmla="*/ 416543 w 416543"/>
                <a:gd name="connsiteY1" fmla="*/ 13451 h 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543" h="26902">
                  <a:moveTo>
                    <a:pt x="416543" y="13451"/>
                  </a:moveTo>
                  <a:lnTo>
                    <a:pt x="0" y="1345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558" tIns="3039" rIns="210558" bIns="303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00" kern="1200"/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2281186" y="2953588"/>
              <a:ext cx="1268458" cy="1111171"/>
            </a:xfrm>
            <a:custGeom>
              <a:avLst/>
              <a:gdLst>
                <a:gd name="connsiteX0" fmla="*/ 0 w 1268458"/>
                <a:gd name="connsiteY0" fmla="*/ 555586 h 1111171"/>
                <a:gd name="connsiteX1" fmla="*/ 634229 w 1268458"/>
                <a:gd name="connsiteY1" fmla="*/ 0 h 1111171"/>
                <a:gd name="connsiteX2" fmla="*/ 1268458 w 1268458"/>
                <a:gd name="connsiteY2" fmla="*/ 555586 h 1111171"/>
                <a:gd name="connsiteX3" fmla="*/ 634229 w 1268458"/>
                <a:gd name="connsiteY3" fmla="*/ 1111172 h 1111171"/>
                <a:gd name="connsiteX4" fmla="*/ 0 w 1268458"/>
                <a:gd name="connsiteY4" fmla="*/ 555586 h 1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458" h="1111171">
                  <a:moveTo>
                    <a:pt x="0" y="555586"/>
                  </a:moveTo>
                  <a:cubicBezTo>
                    <a:pt x="0" y="248744"/>
                    <a:pt x="283954" y="0"/>
                    <a:pt x="634229" y="0"/>
                  </a:cubicBezTo>
                  <a:cubicBezTo>
                    <a:pt x="984504" y="0"/>
                    <a:pt x="1268458" y="248744"/>
                    <a:pt x="1268458" y="555586"/>
                  </a:cubicBezTo>
                  <a:cubicBezTo>
                    <a:pt x="1268458" y="862428"/>
                    <a:pt x="984504" y="1111172"/>
                    <a:pt x="634229" y="1111172"/>
                  </a:cubicBezTo>
                  <a:cubicBezTo>
                    <a:pt x="283954" y="1111172"/>
                    <a:pt x="0" y="862428"/>
                    <a:pt x="0" y="55558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3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921" tIns="172887" rIns="195921" bIns="17288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 smtClean="0"/>
                <a:t>Tempo</a:t>
              </a:r>
              <a:endParaRPr lang="it-IT" sz="1600" kern="1200" dirty="0"/>
            </a:p>
          </p:txBody>
        </p:sp>
        <p:sp>
          <p:nvSpPr>
            <p:cNvPr id="23" name="Figura a mano libera 22"/>
            <p:cNvSpPr/>
            <p:nvPr/>
          </p:nvSpPr>
          <p:spPr>
            <a:xfrm rot="2050816">
              <a:off x="2462816" y="2981847"/>
              <a:ext cx="1770239" cy="26903"/>
            </a:xfrm>
            <a:custGeom>
              <a:avLst/>
              <a:gdLst>
                <a:gd name="connsiteX0" fmla="*/ 0 w 1770239"/>
                <a:gd name="connsiteY0" fmla="*/ 13451 h 26902"/>
                <a:gd name="connsiteX1" fmla="*/ 1770239 w 1770239"/>
                <a:gd name="connsiteY1" fmla="*/ 13451 h 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0239" h="26902">
                  <a:moveTo>
                    <a:pt x="1770239" y="13451"/>
                  </a:moveTo>
                  <a:lnTo>
                    <a:pt x="0" y="1345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564" tIns="-30805" rIns="853563" bIns="-30804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00" kern="1200"/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1491155" y="1604523"/>
              <a:ext cx="1253846" cy="1111171"/>
            </a:xfrm>
            <a:custGeom>
              <a:avLst/>
              <a:gdLst>
                <a:gd name="connsiteX0" fmla="*/ 0 w 1253846"/>
                <a:gd name="connsiteY0" fmla="*/ 555586 h 1111171"/>
                <a:gd name="connsiteX1" fmla="*/ 626923 w 1253846"/>
                <a:gd name="connsiteY1" fmla="*/ 0 h 1111171"/>
                <a:gd name="connsiteX2" fmla="*/ 1253846 w 1253846"/>
                <a:gd name="connsiteY2" fmla="*/ 555586 h 1111171"/>
                <a:gd name="connsiteX3" fmla="*/ 626923 w 1253846"/>
                <a:gd name="connsiteY3" fmla="*/ 1111172 h 1111171"/>
                <a:gd name="connsiteX4" fmla="*/ 0 w 1253846"/>
                <a:gd name="connsiteY4" fmla="*/ 555586 h 1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846" h="1111171">
                  <a:moveTo>
                    <a:pt x="0" y="555586"/>
                  </a:moveTo>
                  <a:cubicBezTo>
                    <a:pt x="0" y="248744"/>
                    <a:pt x="280683" y="0"/>
                    <a:pt x="626923" y="0"/>
                  </a:cubicBezTo>
                  <a:cubicBezTo>
                    <a:pt x="973163" y="0"/>
                    <a:pt x="1253846" y="248744"/>
                    <a:pt x="1253846" y="555586"/>
                  </a:cubicBezTo>
                  <a:cubicBezTo>
                    <a:pt x="1253846" y="862428"/>
                    <a:pt x="973163" y="1111172"/>
                    <a:pt x="626923" y="1111172"/>
                  </a:cubicBezTo>
                  <a:cubicBezTo>
                    <a:pt x="280683" y="1111172"/>
                    <a:pt x="0" y="862428"/>
                    <a:pt x="0" y="55558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906673"/>
                <a:satOff val="23537"/>
                <a:lumOff val="1887"/>
                <a:alphaOff val="0"/>
              </a:schemeClr>
            </a:fillRef>
            <a:effectRef idx="3">
              <a:schemeClr val="accent4">
                <a:hueOff val="-3906673"/>
                <a:satOff val="23537"/>
                <a:lumOff val="188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781" tIns="172887" rIns="193781" bIns="17288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 smtClean="0"/>
                <a:t>Parole usate</a:t>
              </a:r>
              <a:endParaRPr lang="it-IT" sz="1600" kern="1200" dirty="0"/>
            </a:p>
          </p:txBody>
        </p:sp>
        <p:sp>
          <p:nvSpPr>
            <p:cNvPr id="25" name="Figura a mano libera 24"/>
            <p:cNvSpPr/>
            <p:nvPr/>
          </p:nvSpPr>
          <p:spPr>
            <a:xfrm rot="3421796">
              <a:off x="3974459" y="3174721"/>
              <a:ext cx="402551" cy="26903"/>
            </a:xfrm>
            <a:custGeom>
              <a:avLst/>
              <a:gdLst>
                <a:gd name="connsiteX0" fmla="*/ 0 w 402550"/>
                <a:gd name="connsiteY0" fmla="*/ 13451 h 26902"/>
                <a:gd name="connsiteX1" fmla="*/ 402550 w 402550"/>
                <a:gd name="connsiteY1" fmla="*/ 13451 h 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550" h="26902">
                  <a:moveTo>
                    <a:pt x="402550" y="13451"/>
                  </a:moveTo>
                  <a:lnTo>
                    <a:pt x="0" y="1345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913" tIns="3387" rIns="203910" bIns="338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00" kern="1200"/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3113734" y="1979872"/>
              <a:ext cx="1277214" cy="1111171"/>
            </a:xfrm>
            <a:custGeom>
              <a:avLst/>
              <a:gdLst>
                <a:gd name="connsiteX0" fmla="*/ 0 w 1277214"/>
                <a:gd name="connsiteY0" fmla="*/ 555586 h 1111171"/>
                <a:gd name="connsiteX1" fmla="*/ 638607 w 1277214"/>
                <a:gd name="connsiteY1" fmla="*/ 0 h 1111171"/>
                <a:gd name="connsiteX2" fmla="*/ 1277214 w 1277214"/>
                <a:gd name="connsiteY2" fmla="*/ 555586 h 1111171"/>
                <a:gd name="connsiteX3" fmla="*/ 638607 w 1277214"/>
                <a:gd name="connsiteY3" fmla="*/ 1111172 h 1111171"/>
                <a:gd name="connsiteX4" fmla="*/ 0 w 1277214"/>
                <a:gd name="connsiteY4" fmla="*/ 555586 h 111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214" h="1111171">
                  <a:moveTo>
                    <a:pt x="0" y="555586"/>
                  </a:moveTo>
                  <a:cubicBezTo>
                    <a:pt x="0" y="248744"/>
                    <a:pt x="285914" y="0"/>
                    <a:pt x="638607" y="0"/>
                  </a:cubicBezTo>
                  <a:cubicBezTo>
                    <a:pt x="991300" y="0"/>
                    <a:pt x="1277214" y="248744"/>
                    <a:pt x="1277214" y="555586"/>
                  </a:cubicBezTo>
                  <a:cubicBezTo>
                    <a:pt x="1277214" y="862428"/>
                    <a:pt x="991300" y="1111172"/>
                    <a:pt x="638607" y="1111172"/>
                  </a:cubicBezTo>
                  <a:cubicBezTo>
                    <a:pt x="285914" y="1111172"/>
                    <a:pt x="0" y="862428"/>
                    <a:pt x="0" y="555586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204" tIns="172887" rIns="197204" bIns="17288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 smtClean="0"/>
                <a:t>…..</a:t>
              </a:r>
              <a:endParaRPr lang="it-IT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7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4118" y="188640"/>
            <a:ext cx="5911200" cy="648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itchFamily="34" charset="0"/>
              </a:rPr>
              <a:t>Relazione con GLI INTERLOCUTORI</a:t>
            </a:r>
            <a:endParaRPr lang="it-IT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755576" y="980731"/>
            <a:ext cx="7691174" cy="51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E’ necessario essere in grado di:</a:t>
            </a:r>
          </a:p>
          <a:p>
            <a:pPr algn="ctr">
              <a:buFont typeface="Arial" panose="020B0604020202020204" pitchFamily="34" charset="0"/>
              <a:buNone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Adottare una professionalità relazionale</a:t>
            </a:r>
          </a:p>
          <a:p>
            <a:pPr algn="ctr">
              <a:buFont typeface="Arial" panose="020B0604020202020204" pitchFamily="34" charset="0"/>
              <a:buNone/>
            </a:pP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Esprimere la cultura della propria associazione attraverso l’immagine e il senso di appartenenza</a:t>
            </a:r>
          </a:p>
          <a:p>
            <a:pPr algn="ctr">
              <a:buFont typeface="Arial" panose="020B0604020202020204" pitchFamily="34" charset="0"/>
              <a:buNone/>
            </a:pP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Interagire efficacemente (nella propria squadra e non)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…e quindi avere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B0F0"/>
                </a:solidFill>
                <a:latin typeface="Century Gothic" pitchFamily="34" charset="0"/>
              </a:rPr>
              <a:t>ATTEGGIAMENTO PROFESSIONALE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e/o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B0F0"/>
                </a:solidFill>
                <a:latin typeface="Century Gothic" pitchFamily="34" charset="0"/>
              </a:rPr>
              <a:t>ATTEGGIAMENTO COLLABORATIVO</a:t>
            </a:r>
          </a:p>
        </p:txBody>
      </p:sp>
    </p:spTree>
    <p:extLst>
      <p:ext uri="{BB962C8B-B14F-4D97-AF65-F5344CB8AC3E}">
        <p14:creationId xmlns:p14="http://schemas.microsoft.com/office/powerpoint/2010/main" val="915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4118" y="188640"/>
            <a:ext cx="5911200" cy="648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itchFamily="34" charset="0"/>
              </a:rPr>
              <a:t>Relazione con GLI INTERLOCUTORI</a:t>
            </a:r>
            <a:endParaRPr lang="it-IT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755576" y="980732"/>
            <a:ext cx="7691174" cy="210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B0F0"/>
                </a:solidFill>
                <a:latin typeface="Century Gothic" pitchFamily="34" charset="0"/>
              </a:rPr>
              <a:t>ATTEGGIAMENTO PROFESSIONALE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Capacità di trasmettere fiducia e sicurezza in quello che si è chiamati a fare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CON</a:t>
            </a:r>
          </a:p>
        </p:txBody>
      </p:sp>
      <p:sp>
        <p:nvSpPr>
          <p:cNvPr id="4" name="Ovale 3"/>
          <p:cNvSpPr/>
          <p:nvPr/>
        </p:nvSpPr>
        <p:spPr>
          <a:xfrm>
            <a:off x="226082" y="2132856"/>
            <a:ext cx="2160240" cy="9818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COMPETENZA</a:t>
            </a:r>
            <a:endParaRPr lang="it-IT" b="1" dirty="0"/>
          </a:p>
        </p:txBody>
      </p:sp>
      <p:sp>
        <p:nvSpPr>
          <p:cNvPr id="10" name="Ovale 9"/>
          <p:cNvSpPr/>
          <p:nvPr/>
        </p:nvSpPr>
        <p:spPr>
          <a:xfrm>
            <a:off x="1115616" y="3139628"/>
            <a:ext cx="2305386" cy="98182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SCRUPOLOSITÀ</a:t>
            </a:r>
            <a:endParaRPr lang="it-IT" b="1" dirty="0"/>
          </a:p>
        </p:txBody>
      </p:sp>
      <p:sp>
        <p:nvSpPr>
          <p:cNvPr id="11" name="Ovale 10"/>
          <p:cNvSpPr/>
          <p:nvPr/>
        </p:nvSpPr>
        <p:spPr>
          <a:xfrm>
            <a:off x="3404871" y="2719068"/>
            <a:ext cx="2329694" cy="9818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PREPARAZIONE</a:t>
            </a:r>
            <a:endParaRPr lang="it-IT" b="1" dirty="0"/>
          </a:p>
        </p:txBody>
      </p:sp>
      <p:sp>
        <p:nvSpPr>
          <p:cNvPr id="12" name="Ovale 11"/>
          <p:cNvSpPr/>
          <p:nvPr/>
        </p:nvSpPr>
        <p:spPr>
          <a:xfrm>
            <a:off x="5710257" y="3162329"/>
            <a:ext cx="2518907" cy="9818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RESPONSABILITÀ</a:t>
            </a:r>
            <a:endParaRPr lang="it-IT" b="1" dirty="0"/>
          </a:p>
        </p:txBody>
      </p:sp>
      <p:sp>
        <p:nvSpPr>
          <p:cNvPr id="14" name="Ovale 13"/>
          <p:cNvSpPr/>
          <p:nvPr/>
        </p:nvSpPr>
        <p:spPr>
          <a:xfrm>
            <a:off x="6862574" y="2141239"/>
            <a:ext cx="2160240" cy="9818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SERIETÀ</a:t>
            </a:r>
            <a:endParaRPr lang="it-IT" b="1" dirty="0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755576" y="4191802"/>
            <a:ext cx="7691174" cy="214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rgbClr val="002060"/>
                </a:solidFill>
                <a:latin typeface="Century Gothic" pitchFamily="34" charset="0"/>
              </a:rPr>
              <a:t>Alcuni punti di attenzione…</a:t>
            </a:r>
          </a:p>
          <a:p>
            <a:r>
              <a:rPr lang="it-IT" sz="1800" b="1" dirty="0" smtClean="0">
                <a:solidFill>
                  <a:srgbClr val="002060"/>
                </a:solidFill>
                <a:latin typeface="Century Gothic" pitchFamily="34" charset="0"/>
              </a:rPr>
              <a:t>lo «STANDING» (indossare divisa pulita e in ordine; esporre il tesserino della propria associazione; curare l’aspetto fisico e l’adeguatezza…)</a:t>
            </a:r>
          </a:p>
          <a:p>
            <a:r>
              <a:rPr lang="it-IT" sz="1800" b="1" dirty="0" smtClean="0">
                <a:solidFill>
                  <a:srgbClr val="002060"/>
                </a:solidFill>
                <a:latin typeface="Century Gothic" pitchFamily="34" charset="0"/>
              </a:rPr>
              <a:t>le EMOZIONI (gestire consapevolmente ansia, paura, dolore, fastidio, insofferenza, noia, ecc.…)</a:t>
            </a:r>
          </a:p>
          <a:p>
            <a:r>
              <a:rPr lang="it-IT" sz="1800" b="1" dirty="0" smtClean="0">
                <a:solidFill>
                  <a:srgbClr val="002060"/>
                </a:solidFill>
                <a:latin typeface="Century Gothic" pitchFamily="34" charset="0"/>
              </a:rPr>
              <a:t>la COMUNICAZIONE (interagire con rispetto ed educazione, tono e volume della voce adeguato, linguaggio chiaro evitando forme prolisse)</a:t>
            </a:r>
          </a:p>
          <a:p>
            <a:r>
              <a:rPr lang="it-IT" sz="1800" b="1" dirty="0" smtClean="0">
                <a:solidFill>
                  <a:srgbClr val="002060"/>
                </a:solidFill>
                <a:latin typeface="Century Gothic" pitchFamily="34" charset="0"/>
              </a:rPr>
              <a:t>ABILITÀ TECNICA (svolgere con sicurezza le manovre ed in caso di incertezza non esitare a richiedere collaborazione al collega volontario/dipendente)</a:t>
            </a:r>
          </a:p>
        </p:txBody>
      </p:sp>
    </p:spTree>
    <p:extLst>
      <p:ext uri="{BB962C8B-B14F-4D97-AF65-F5344CB8AC3E}">
        <p14:creationId xmlns:p14="http://schemas.microsoft.com/office/powerpoint/2010/main" val="21684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4118" y="188640"/>
            <a:ext cx="5911200" cy="648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itchFamily="34" charset="0"/>
              </a:rPr>
              <a:t>Relazione con GLI INTERLOCUTORI</a:t>
            </a:r>
            <a:endParaRPr lang="it-IT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724131" y="965298"/>
            <a:ext cx="7691174" cy="210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B0F0"/>
                </a:solidFill>
                <a:latin typeface="Century Gothic" pitchFamily="34" charset="0"/>
              </a:rPr>
              <a:t>ATTEGGIAMENTO COLLABORATIVO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Capacità di aiutare</a:t>
            </a:r>
            <a:r>
              <a:rPr lang="it-IT" sz="24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e sostenere nell’ottica di creare e mantenere il «lavoro di squadra» rispondendo alle necessità e bisogni dell’utente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251520" y="2668149"/>
            <a:ext cx="4841364" cy="1002892"/>
            <a:chOff x="894593" y="2673159"/>
            <a:chExt cx="4841364" cy="1002892"/>
          </a:xfrm>
        </p:grpSpPr>
        <p:sp>
          <p:nvSpPr>
            <p:cNvPr id="4" name="Ovale 3"/>
            <p:cNvSpPr/>
            <p:nvPr/>
          </p:nvSpPr>
          <p:spPr>
            <a:xfrm>
              <a:off x="894593" y="2694228"/>
              <a:ext cx="2746301" cy="9818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/>
                <a:t>COLLABORAZIONE</a:t>
              </a:r>
              <a:endParaRPr lang="it-IT" b="1" dirty="0"/>
            </a:p>
          </p:txBody>
        </p:sp>
        <p:sp>
          <p:nvSpPr>
            <p:cNvPr id="11" name="Ovale 10"/>
            <p:cNvSpPr/>
            <p:nvPr/>
          </p:nvSpPr>
          <p:spPr>
            <a:xfrm>
              <a:off x="3203848" y="2673159"/>
              <a:ext cx="2532109" cy="98182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/>
                <a:t>COOPERAZIONE</a:t>
              </a:r>
              <a:endParaRPr lang="it-IT" b="1" dirty="0"/>
            </a:p>
          </p:txBody>
        </p:sp>
      </p:grpSp>
      <p:sp>
        <p:nvSpPr>
          <p:cNvPr id="3" name="Rettangolo arrotondato 2"/>
          <p:cNvSpPr/>
          <p:nvPr/>
        </p:nvSpPr>
        <p:spPr>
          <a:xfrm>
            <a:off x="1614118" y="3853128"/>
            <a:ext cx="2304256" cy="1137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Lavoro di squadra</a:t>
            </a:r>
            <a:endParaRPr lang="it-IT" dirty="0"/>
          </a:p>
        </p:txBody>
      </p:sp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3892563" y="3853128"/>
            <a:ext cx="4555698" cy="251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B0F0"/>
                </a:solidFill>
                <a:latin typeface="Century Gothic" pitchFamily="34" charset="0"/>
              </a:rPr>
              <a:t>LAVORO DI SQUADRA </a:t>
            </a: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= Azione sinergica (pianificazione, svolgimento compito organizzativo e gestione delle relazioni interpersonali) integrando i bisogni individuali al fine di raggiungere con successo gli obiettivi comuni.</a:t>
            </a:r>
          </a:p>
        </p:txBody>
      </p:sp>
      <p:sp>
        <p:nvSpPr>
          <p:cNvPr id="6" name="Ovale 5"/>
          <p:cNvSpPr/>
          <p:nvPr/>
        </p:nvSpPr>
        <p:spPr>
          <a:xfrm>
            <a:off x="1624670" y="5113279"/>
            <a:ext cx="2278445" cy="13885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Obiettivo comune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2521576" y="4623060"/>
            <a:ext cx="484632" cy="89417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2511025" y="3348895"/>
            <a:ext cx="484632" cy="89417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7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4118" y="188640"/>
            <a:ext cx="5911200" cy="648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itchFamily="34" charset="0"/>
              </a:rPr>
              <a:t>Relazione con GLI INTERLOCUTORI</a:t>
            </a:r>
            <a:endParaRPr lang="it-IT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724131" y="965297"/>
            <a:ext cx="7691174" cy="527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B0F0"/>
                </a:solidFill>
                <a:latin typeface="Century Gothic" pitchFamily="34" charset="0"/>
              </a:rPr>
              <a:t>ATTEGGIAMENTO COLLABORATIVO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Sono funzionali a tale logica la capacità di:</a:t>
            </a:r>
          </a:p>
          <a:p>
            <a:pPr algn="ctr">
              <a:buFont typeface="Arial" panose="020B0604020202020204" pitchFamily="34" charset="0"/>
              <a:buNone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Controllare e interpretare la dinamica interpersonale;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Muoversi nel rispetto (anche durante eventuali contrasti/divergenze con gli altri);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Avere regole chiare, definire ruoli e responsabilità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Avere chiari gli obiettivi da raggiungere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Integrare culture, attitudini e conoscenze differenti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Favorire lo scambio di informazioni e di conoscenze.</a:t>
            </a:r>
          </a:p>
        </p:txBody>
      </p:sp>
    </p:spTree>
    <p:extLst>
      <p:ext uri="{BB962C8B-B14F-4D97-AF65-F5344CB8AC3E}">
        <p14:creationId xmlns:p14="http://schemas.microsoft.com/office/powerpoint/2010/main" val="1465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4118" y="188640"/>
            <a:ext cx="5911200" cy="648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itchFamily="34" charset="0"/>
              </a:rPr>
              <a:t>Relazione con GLI INTERLOCUTORI</a:t>
            </a:r>
            <a:endParaRPr lang="it-IT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645746" y="1268759"/>
            <a:ext cx="7801004" cy="496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sz="2600" b="1" dirty="0" smtClean="0">
                <a:solidFill>
                  <a:srgbClr val="00B0F0"/>
                </a:solidFill>
                <a:latin typeface="Century Gothic" pitchFamily="34" charset="0"/>
              </a:rPr>
              <a:t>MEDICI,  INFERMIERI e PERSONALE delle STRUTTURE SANITARIE</a:t>
            </a:r>
          </a:p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rapporti amministrativo/logistici con gli operatori delle strutture sanitarie; </a:t>
            </a:r>
          </a:p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facilitazione delle operazioni attraverso una attiva collaborazione;</a:t>
            </a:r>
          </a:p>
          <a:p>
            <a:pPr algn="just"/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rapportarsi con educazione, professionalità, serietà e rispetto con </a:t>
            </a:r>
            <a:r>
              <a:rPr lang="it-IT" sz="2600" b="1" dirty="0">
                <a:solidFill>
                  <a:srgbClr val="002060"/>
                </a:solidFill>
                <a:latin typeface="Century Gothic" pitchFamily="34" charset="0"/>
              </a:rPr>
              <a:t>tutti gli operatori </a:t>
            </a: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evitando contenziosi e spiacevoli discussioni pubbliche.</a:t>
            </a:r>
          </a:p>
          <a:p>
            <a:pPr algn="just"/>
            <a:endParaRPr lang="it-IT" sz="2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846"/>
            <a:ext cx="9144000" cy="2110154"/>
          </a:xfrm>
          <a:prstGeom prst="rect">
            <a:avLst/>
          </a:prstGeom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88637" y="5913581"/>
            <a:ext cx="8568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b="1" kern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Struttura Formazione AREU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91580" y="2266181"/>
            <a:ext cx="756084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Ruolo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dell’Addetto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87260" y="2871027"/>
            <a:ext cx="736948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al</a:t>
            </a:r>
            <a:r>
              <a:rPr lang="it-IT" sz="32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 </a:t>
            </a:r>
            <a:r>
              <a:rPr lang="it-IT" sz="36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Trasporto Sanitario Semplice</a:t>
            </a:r>
          </a:p>
        </p:txBody>
      </p:sp>
    </p:spTree>
    <p:extLst>
      <p:ext uri="{BB962C8B-B14F-4D97-AF65-F5344CB8AC3E}">
        <p14:creationId xmlns:p14="http://schemas.microsoft.com/office/powerpoint/2010/main" val="14703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980731"/>
            <a:ext cx="43204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330116" y="188640"/>
            <a:ext cx="2483768" cy="792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CONCLUSIONI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457200" y="1412777"/>
            <a:ext cx="82912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9050"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IN TUTTI I TIPI DI TRASPORTO SANITARIO                           È FONDAMENTALE LA CONOSCENZA E IL RISPETTO DI TUTTE LE NORME GIURIDICHE SPECIFICHE.                                      </a:t>
            </a:r>
          </a:p>
          <a:p>
            <a:pPr indent="19050"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IL MANCATO RISPETTO DELLA LEGISLAZIONE COMPORTA RESPONSABILITÀ INDIVIDUALI.</a:t>
            </a:r>
          </a:p>
          <a:p>
            <a:pPr indent="19050" algn="ctr">
              <a:buFont typeface="Arial" panose="020B0604020202020204" pitchFamily="34" charset="0"/>
              <a:buNone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it-IT" sz="2400" b="1" dirty="0" smtClean="0">
                <a:ln w="11430"/>
                <a:solidFill>
                  <a:srgbClr val="C00000"/>
                </a:solidFill>
                <a:latin typeface="Century Gothic" pitchFamily="34" charset="0"/>
              </a:rPr>
              <a:t>LA </a:t>
            </a:r>
            <a:r>
              <a:rPr lang="it-IT" sz="2400" b="1" dirty="0">
                <a:ln w="11430"/>
                <a:solidFill>
                  <a:srgbClr val="C00000"/>
                </a:solidFill>
                <a:latin typeface="Century Gothic" pitchFamily="34" charset="0"/>
              </a:rPr>
              <a:t>CORRETTA RELAZIONE </a:t>
            </a:r>
            <a:r>
              <a:rPr lang="it-IT" sz="2400" b="1" dirty="0" smtClean="0">
                <a:ln w="11430"/>
                <a:solidFill>
                  <a:srgbClr val="C00000"/>
                </a:solidFill>
                <a:latin typeface="Century Gothic" pitchFamily="34" charset="0"/>
              </a:rPr>
              <a:t>CON </a:t>
            </a:r>
            <a:r>
              <a:rPr lang="it-IT" sz="2400" b="1" dirty="0">
                <a:ln w="11430"/>
                <a:solidFill>
                  <a:srgbClr val="C00000"/>
                </a:solidFill>
                <a:latin typeface="Century Gothic" pitchFamily="34" charset="0"/>
              </a:rPr>
              <a:t>TUTTI GLI INTERLOCUTORI SONO PARTI INTEGRANTI DELL’ASSISTENZA DURANTE IL </a:t>
            </a:r>
            <a:r>
              <a:rPr lang="it-IT" sz="2400" b="1" dirty="0" smtClean="0">
                <a:ln w="11430"/>
                <a:solidFill>
                  <a:srgbClr val="C00000"/>
                </a:solidFill>
                <a:latin typeface="Century Gothic" pitchFamily="34" charset="0"/>
              </a:rPr>
              <a:t>TRASPORTO</a:t>
            </a:r>
            <a:endParaRPr lang="it-IT" sz="2400" b="1" dirty="0">
              <a:ln w="11430"/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813902" y="764704"/>
            <a:ext cx="7632848" cy="5077096"/>
            <a:chOff x="899592" y="404664"/>
            <a:chExt cx="7632848" cy="5077096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99592" y="404664"/>
              <a:ext cx="7632848" cy="50770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softEdge rad="12700"/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it-IT" sz="2400" b="1" dirty="0">
                  <a:solidFill>
                    <a:srgbClr val="002060"/>
                  </a:solidFill>
                  <a:latin typeface="Century Gothic" pitchFamily="34" charset="0"/>
                </a:rPr>
                <a:t>Servizio Sanitario Emergenza Urgenza </a:t>
              </a:r>
              <a:r>
                <a:rPr lang="it-IT" sz="2400" b="1" dirty="0" smtClean="0">
                  <a:solidFill>
                    <a:srgbClr val="002060"/>
                  </a:solidFill>
                  <a:latin typeface="Century Gothic" pitchFamily="34" charset="0"/>
                </a:rPr>
                <a:t>118</a:t>
              </a:r>
            </a:p>
            <a:p>
              <a:pPr algn="ctr">
                <a:defRPr/>
              </a:pPr>
              <a:endParaRPr lang="it-IT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endParaRPr>
            </a:p>
            <a:p>
              <a:pPr lvl="0" algn="ctr">
                <a:lnSpc>
                  <a:spcPct val="90000"/>
                </a:lnSpc>
                <a:defRPr/>
              </a:pPr>
              <a:r>
                <a:rPr lang="it-IT" sz="2400" b="1" dirty="0">
                  <a:solidFill>
                    <a:srgbClr val="002060"/>
                  </a:solidFill>
                  <a:latin typeface="Century Gothic" pitchFamily="34" charset="0"/>
                </a:rPr>
                <a:t>Regione Lombardia </a:t>
              </a:r>
            </a:p>
            <a:p>
              <a:pPr algn="ctr">
                <a:defRPr/>
              </a:pPr>
              <a:endParaRPr lang="it-IT" sz="3200" b="1" dirty="0">
                <a:solidFill>
                  <a:srgbClr val="00206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endParaRPr>
            </a:p>
            <a:p>
              <a:pPr algn="ctr">
                <a:defRPr/>
              </a:pPr>
              <a:endParaRPr lang="it-IT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endParaRPr>
            </a:p>
            <a:p>
              <a:pPr lvl="0" algn="ctr" defTabSz="762000">
                <a:lnSpc>
                  <a:spcPct val="88000"/>
                </a:lnSpc>
                <a:spcBef>
                  <a:spcPct val="30000"/>
                </a:spcBef>
              </a:pPr>
              <a:r>
                <a:rPr lang="it-IT" sz="2400" b="1" dirty="0">
                  <a:solidFill>
                    <a:srgbClr val="0070C0"/>
                  </a:solidFill>
                  <a:latin typeface="Century Gothic" pitchFamily="34" charset="0"/>
                </a:rPr>
                <a:t>DELIBERAZIONE  N° X/5165 Seduta del 16/5/2016</a:t>
              </a:r>
            </a:p>
            <a:p>
              <a:pPr algn="ctr">
                <a:defRPr/>
              </a:pPr>
              <a:endParaRPr lang="it-IT" sz="3200" b="1" dirty="0">
                <a:solidFill>
                  <a:srgbClr val="00206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endParaRPr>
            </a:p>
            <a:p>
              <a:pPr lvl="0" algn="ctr">
                <a:defRPr/>
              </a:pPr>
              <a:r>
                <a:rPr lang="it-IT" b="1" dirty="0">
                  <a:solidFill>
                    <a:srgbClr val="002060"/>
                  </a:solidFill>
                  <a:latin typeface="Century Gothic" pitchFamily="34" charset="0"/>
                </a:rPr>
                <a:t>Oggetto</a:t>
              </a:r>
            </a:p>
            <a:p>
              <a:pPr lvl="0" algn="ctr">
                <a:defRPr/>
              </a:pPr>
              <a:endParaRPr lang="it-IT" b="1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lvl="0" algn="ctr">
                <a:defRPr/>
              </a:pPr>
              <a:r>
                <a:rPr lang="it-IT" b="1" dirty="0" smtClean="0">
                  <a:solidFill>
                    <a:srgbClr val="002060"/>
                  </a:solidFill>
                  <a:latin typeface="Century Gothic" pitchFamily="34" charset="0"/>
                </a:rPr>
                <a:t>“AGGIORNAMENTO </a:t>
              </a:r>
              <a:r>
                <a:rPr lang="it-IT" b="1" dirty="0">
                  <a:solidFill>
                    <a:srgbClr val="002060"/>
                  </a:solidFill>
                  <a:latin typeface="Century Gothic" pitchFamily="34" charset="0"/>
                </a:rPr>
                <a:t>DELLA DISCIPLINA DEI SERVIZI IN MATERIA DI TRASPORTO SANITARIO SEMPLICE, TRASPORTO SANITARIO E SOCCORSO SANITARIO </a:t>
              </a:r>
              <a:r>
                <a:rPr lang="it-IT" b="1" dirty="0" smtClean="0">
                  <a:solidFill>
                    <a:srgbClr val="002060"/>
                  </a:solidFill>
                  <a:latin typeface="Century Gothic" pitchFamily="34" charset="0"/>
                </a:rPr>
                <a:t>EXTRAOSPEDALIERO”</a:t>
              </a:r>
              <a:endParaRPr lang="it-IT" b="1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algn="ctr">
                <a:defRPr/>
              </a:pPr>
              <a:endParaRPr lang="it-IT" sz="3200" b="1" dirty="0">
                <a:solidFill>
                  <a:srgbClr val="00206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Century Gothic" pitchFamily="34" charset="0"/>
              </a:endParaRP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242207"/>
              <a:ext cx="954588" cy="954588"/>
            </a:xfrm>
            <a:prstGeom prst="rect">
              <a:avLst/>
            </a:prstGeom>
          </p:spPr>
        </p:pic>
        <p:pic>
          <p:nvPicPr>
            <p:cNvPr id="10" name="Immagine 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8224" y="1295815"/>
              <a:ext cx="1391340" cy="847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627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827584" y="1207293"/>
            <a:ext cx="75288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600" b="1" u="sng" dirty="0" smtClean="0">
                <a:solidFill>
                  <a:srgbClr val="002060"/>
                </a:solidFill>
                <a:latin typeface="Century Gothic" pitchFamily="34" charset="0"/>
              </a:rPr>
              <a:t>Trasporto Sanitario Semplice</a:t>
            </a: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 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   “</a:t>
            </a:r>
            <a:r>
              <a:rPr lang="it-IT" sz="2600" b="1" i="1" dirty="0" smtClean="0">
                <a:solidFill>
                  <a:srgbClr val="002060"/>
                </a:solidFill>
                <a:latin typeface="Century Gothic" pitchFamily="34" charset="0"/>
              </a:rPr>
              <a:t>Trasporto di persone che, in assenza di bisogno di assistenza sanitaria specifica durante il trasferimento, necessitano di accompagnamento protetto presso Strutture Sanitarie e Socio Sanitarie.</a:t>
            </a:r>
          </a:p>
          <a:p>
            <a:pPr algn="just">
              <a:buFont typeface="Arial" panose="020B0604020202020204" pitchFamily="34" charset="0"/>
              <a:buNone/>
            </a:pPr>
            <a:endParaRPr lang="it-IT" sz="2600" b="1" i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it-IT" sz="2600" b="1" i="1" dirty="0" smtClean="0">
                <a:solidFill>
                  <a:srgbClr val="002060"/>
                </a:solidFill>
                <a:latin typeface="Century Gothic" pitchFamily="34" charset="0"/>
              </a:rPr>
              <a:t>Rientra in questa tipologia qualsiasi altro trasporto effettuato con autoambulanza da e verso altri luoghi su richiesta del cittadino.”</a:t>
            </a:r>
            <a:endParaRPr lang="it-IT" sz="2600" b="1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712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itchFamily="34" charset="0"/>
              </a:rPr>
              <a:t>ASPETTI GIURIDICI </a:t>
            </a:r>
            <a:endParaRPr lang="it-IT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712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 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33645" y="1175058"/>
            <a:ext cx="7871470" cy="494915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 2"/>
              <a:buNone/>
            </a:pPr>
            <a:r>
              <a:rPr lang="it-IT" sz="2600" b="1" u="sng" dirty="0" smtClean="0">
                <a:solidFill>
                  <a:srgbClr val="002060"/>
                </a:solidFill>
                <a:latin typeface="Century Gothic" pitchFamily="34" charset="0"/>
              </a:rPr>
              <a:t>Requisiti del personale</a:t>
            </a:r>
          </a:p>
          <a:p>
            <a:pPr algn="just">
              <a:buFont typeface="Wingdings 2"/>
              <a:buNone/>
            </a:pPr>
            <a:endParaRPr lang="it-IT" sz="1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 2"/>
              <a:buNone/>
            </a:pP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Il personale addetto al Trasporto Sanitario Semplice e al Trasporto Sanitario, deve:</a:t>
            </a:r>
          </a:p>
          <a:p>
            <a:pPr>
              <a:buFont typeface="Wingdings 2"/>
              <a:buNone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541338" indent="-187325">
              <a:buClrTx/>
              <a:buFont typeface="Wingdings 2" pitchFamily="18" charset="2"/>
              <a:buChar char=""/>
            </a:pP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 avere compiuto la maggiore età e non aver   compiuto il 76° anno di età (per autista ambulanza non aver compiuto il 71°);</a:t>
            </a:r>
          </a:p>
          <a:p>
            <a:pPr marL="541338" indent="-187325" algn="just">
              <a:buClrTx/>
              <a:buFont typeface="Wingdings 2" pitchFamily="18" charset="2"/>
              <a:buChar char=""/>
            </a:pP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 avere buona conoscenza della lingua italiana;</a:t>
            </a:r>
          </a:p>
          <a:p>
            <a:pPr marL="541338" indent="-187325" algn="just">
              <a:buClrTx/>
              <a:buFont typeface="Wingdings 2" pitchFamily="18" charset="2"/>
              <a:buChar char=""/>
            </a:pP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 sostenere e superare il percorso formativo previsto.</a:t>
            </a:r>
          </a:p>
        </p:txBody>
      </p:sp>
    </p:spTree>
    <p:extLst>
      <p:ext uri="{BB962C8B-B14F-4D97-AF65-F5344CB8AC3E}">
        <p14:creationId xmlns:p14="http://schemas.microsoft.com/office/powerpoint/2010/main" val="14963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712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 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043608" y="1361788"/>
            <a:ext cx="7279114" cy="293578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Font typeface="Wingdings 2"/>
              <a:buNone/>
            </a:pP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Nel caso di coinvolgimento in situazioni di emergenza urgenza sanitaria </a:t>
            </a:r>
            <a:r>
              <a:rPr lang="it-IT" sz="2600" b="1" i="1" dirty="0" smtClean="0">
                <a:solidFill>
                  <a:srgbClr val="002060"/>
                </a:solidFill>
                <a:latin typeface="Century Gothic" pitchFamily="34" charset="0"/>
              </a:rPr>
              <a:t>(es. incidente stradale)</a:t>
            </a: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 gli operatori addetti al </a:t>
            </a:r>
            <a:r>
              <a:rPr lang="it-IT" sz="2600" b="1" dirty="0" smtClean="0">
                <a:solidFill>
                  <a:srgbClr val="00B0F0"/>
                </a:solidFill>
                <a:latin typeface="Century Gothic" pitchFamily="34" charset="0"/>
              </a:rPr>
              <a:t>trasporto sanitario semplice </a:t>
            </a: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sono tenuti a contattare immediatamente il Servizio di Emergenza Sanitaria e ad attenersi rigorosamente alle indicazioni ricevute.</a:t>
            </a:r>
          </a:p>
          <a:p>
            <a:pPr algn="just">
              <a:buFont typeface="Wingdings 2"/>
              <a:buNone/>
            </a:pPr>
            <a:endParaRPr lang="it-IT" sz="2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49620" y="4822647"/>
            <a:ext cx="746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Il Personale impiegato può svolgere due tipologie di mansioni: l’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Autista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e/o l’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Accom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natore</a:t>
            </a:r>
          </a:p>
        </p:txBody>
      </p:sp>
    </p:spTree>
    <p:extLst>
      <p:ext uri="{BB962C8B-B14F-4D97-AF65-F5344CB8AC3E}">
        <p14:creationId xmlns:p14="http://schemas.microsoft.com/office/powerpoint/2010/main" val="18746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640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 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75656" y="973177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Century Gothic" pitchFamily="34" charset="0"/>
              </a:rPr>
              <a:t>REQUISITI PER GLI OPERATORI ADDETTI </a:t>
            </a:r>
            <a:r>
              <a:rPr lang="it-IT" sz="2000" b="1" dirty="0" smtClean="0">
                <a:solidFill>
                  <a:prstClr val="black"/>
                </a:solidFill>
                <a:latin typeface="Century Gothic" pitchFamily="34" charset="0"/>
              </a:rPr>
              <a:t>AL</a:t>
            </a:r>
            <a:r>
              <a:rPr lang="it-IT" sz="2000" b="1" u="sng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it-IT" sz="2000" b="1" u="sng" dirty="0" smtClean="0">
                <a:solidFill>
                  <a:srgbClr val="0070C0"/>
                </a:solidFill>
                <a:latin typeface="Century Gothic" pitchFamily="34" charset="0"/>
              </a:rPr>
              <a:t>TRASPORTO </a:t>
            </a:r>
            <a:r>
              <a:rPr lang="it-IT" sz="2000" b="1" u="sng" dirty="0">
                <a:solidFill>
                  <a:srgbClr val="0070C0"/>
                </a:solidFill>
                <a:latin typeface="Century Gothic" pitchFamily="34" charset="0"/>
              </a:rPr>
              <a:t>SANITARIO SEMPLICE </a:t>
            </a:r>
            <a:r>
              <a:rPr lang="it-IT" sz="2000" b="1" dirty="0">
                <a:solidFill>
                  <a:srgbClr val="002060"/>
                </a:solidFill>
                <a:latin typeface="Century Gothic" pitchFamily="34" charset="0"/>
              </a:rPr>
              <a:t>CHE UTILIZZANO 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Century Gothic" pitchFamily="34" charset="0"/>
              </a:rPr>
              <a:t>L’AUTOVETTURA E/O IL FURGONE FINESTRATO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315486" y="2174032"/>
            <a:ext cx="8508464" cy="355922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60000" indent="-288000">
              <a:buFont typeface="Wingdings 2"/>
              <a:buNone/>
            </a:pPr>
            <a:r>
              <a:rPr lang="it-IT" sz="2800" b="1" u="sng" dirty="0" smtClean="0">
                <a:solidFill>
                  <a:srgbClr val="00B0F0"/>
                </a:solidFill>
                <a:latin typeface="Century Gothic" pitchFamily="34" charset="0"/>
              </a:rPr>
              <a:t>Autista</a:t>
            </a:r>
            <a:r>
              <a:rPr lang="it-IT" sz="2800" b="1" dirty="0" smtClean="0">
                <a:solidFill>
                  <a:srgbClr val="00B0F0"/>
                </a:solidFill>
                <a:latin typeface="Century Gothic" pitchFamily="34" charset="0"/>
              </a:rPr>
              <a:t>:</a:t>
            </a:r>
          </a:p>
          <a:p>
            <a:pPr marL="457200" indent="-457200" algn="just">
              <a:buClrTx/>
              <a:buFont typeface="+mj-lt"/>
              <a:buAutoNum type="alphaLcParenR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requisiti previsti dalla normativa vigente in materia di guida degli autoveicoli;</a:t>
            </a:r>
          </a:p>
          <a:p>
            <a:pPr marL="457200" indent="-457200" algn="just">
              <a:buClrTx/>
              <a:buFont typeface="+mj-lt"/>
              <a:buAutoNum type="alphaLcParenR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possesso della certificazione rilasciata dall’Ente Regionale alla Formazione, direttamente o tramite </a:t>
            </a:r>
            <a:r>
              <a:rPr lang="it-IT" sz="2000" b="1" dirty="0" err="1" smtClean="0">
                <a:solidFill>
                  <a:srgbClr val="002060"/>
                </a:solidFill>
                <a:latin typeface="Century Gothic" pitchFamily="34" charset="0"/>
              </a:rPr>
              <a:t>CeFRA</a:t>
            </a: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, a seguito del superamento del percorso formativo previsto (16 ore);</a:t>
            </a:r>
          </a:p>
          <a:p>
            <a:pPr marL="457200" indent="-457200">
              <a:buClrTx/>
              <a:buFont typeface="+mj-lt"/>
              <a:buAutoNum type="alphaLcParenR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conoscenza della viabilità e dell’area geografica di attività;</a:t>
            </a:r>
          </a:p>
          <a:p>
            <a:pPr marL="457200" indent="-457200">
              <a:buClrTx/>
              <a:buFont typeface="+mj-lt"/>
              <a:buAutoNum type="alphaLcParenR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competenza nell’utilizzo dei sistemi di navigazione satellitare terrestre e di radio tele comunicazione.</a:t>
            </a:r>
          </a:p>
          <a:p>
            <a:pPr marL="514350" indent="-514350">
              <a:buFont typeface="+mj-lt"/>
              <a:buAutoNum type="alphaLcParenR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 typeface="Wingdings 2"/>
              <a:buNone/>
            </a:pPr>
            <a:endParaRPr lang="it-IT" sz="2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it-IT" sz="2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15108" y="188640"/>
            <a:ext cx="5909220" cy="648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sz="2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latin typeface="Century Gothic" pitchFamily="34" charset="0"/>
              </a:rPr>
              <a:t>ASPETTI GIURIDICI</a:t>
            </a:r>
            <a:endParaRPr lang="it-IT" sz="2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789298" y="2793424"/>
            <a:ext cx="7560840" cy="207573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0000" indent="-288000">
              <a:buFont typeface="Wingdings 2"/>
              <a:buNone/>
            </a:pP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	</a:t>
            </a:r>
            <a:r>
              <a:rPr lang="it-IT" sz="2800" b="1" u="sng" dirty="0" smtClean="0">
                <a:solidFill>
                  <a:srgbClr val="00B0F0"/>
                </a:solidFill>
                <a:latin typeface="Century Gothic" pitchFamily="34" charset="0"/>
              </a:rPr>
              <a:t>Accompagnatore:</a:t>
            </a:r>
          </a:p>
          <a:p>
            <a:pPr>
              <a:buFont typeface="Wingdings 2"/>
              <a:buNone/>
            </a:pPr>
            <a:r>
              <a:rPr lang="it-IT" sz="2800" b="1" dirty="0" smtClean="0">
                <a:solidFill>
                  <a:srgbClr val="002060"/>
                </a:solidFill>
                <a:latin typeface="Century Gothic" pitchFamily="34" charset="0"/>
              </a:rPr>
              <a:t>	possesso della certificazione regionale rilasciata a seguito del superamento del percorso formativo previsto (16 ore).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475656" y="973177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Century Gothic" pitchFamily="34" charset="0"/>
              </a:rPr>
              <a:t>REQUISITI PER GLI OPERATORI ADDETTI </a:t>
            </a:r>
            <a:r>
              <a:rPr lang="it-IT" sz="2000" b="1" dirty="0" smtClean="0">
                <a:solidFill>
                  <a:prstClr val="black"/>
                </a:solidFill>
                <a:latin typeface="Century Gothic" pitchFamily="34" charset="0"/>
              </a:rPr>
              <a:t>AL</a:t>
            </a:r>
            <a:r>
              <a:rPr lang="it-IT" sz="2000" b="1" u="sng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it-IT" sz="2000" b="1" u="sng" dirty="0" smtClean="0">
                <a:solidFill>
                  <a:srgbClr val="0070C0"/>
                </a:solidFill>
                <a:latin typeface="Century Gothic" pitchFamily="34" charset="0"/>
              </a:rPr>
              <a:t>TRASPORTO </a:t>
            </a:r>
            <a:r>
              <a:rPr lang="it-IT" sz="2000" b="1" u="sng" dirty="0">
                <a:solidFill>
                  <a:srgbClr val="0070C0"/>
                </a:solidFill>
                <a:latin typeface="Century Gothic" pitchFamily="34" charset="0"/>
              </a:rPr>
              <a:t>SANITARIO SEMPLICE </a:t>
            </a:r>
            <a:r>
              <a:rPr lang="it-IT" sz="2000" b="1" dirty="0">
                <a:solidFill>
                  <a:srgbClr val="002060"/>
                </a:solidFill>
                <a:latin typeface="Century Gothic" pitchFamily="34" charset="0"/>
              </a:rPr>
              <a:t>CHE UTILIZZANO 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Century Gothic" pitchFamily="34" charset="0"/>
              </a:rPr>
              <a:t>L’AUTOVETTURA E/O IL FURGONE FINESTRATO</a:t>
            </a:r>
          </a:p>
        </p:txBody>
      </p:sp>
    </p:spTree>
    <p:extLst>
      <p:ext uri="{BB962C8B-B14F-4D97-AF65-F5344CB8AC3E}">
        <p14:creationId xmlns:p14="http://schemas.microsoft.com/office/powerpoint/2010/main" val="18984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3483</TotalTime>
  <Words>1748</Words>
  <Application>Microsoft Office PowerPoint</Application>
  <PresentationFormat>Presentazione su schermo (4:3)</PresentationFormat>
  <Paragraphs>298</Paragraphs>
  <Slides>31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Gill Sans MT</vt:lpstr>
      <vt:lpstr>Tahoma</vt:lpstr>
      <vt:lpstr>Wingdings</vt:lpstr>
      <vt:lpstr>Wingdings 2</vt:lpstr>
      <vt:lpstr>2_Personalizza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STRUTTURA FORMAZIONE AREU</dc:creator>
  <cp:lastModifiedBy>Stefano Baratella</cp:lastModifiedBy>
  <cp:revision>399</cp:revision>
  <dcterms:created xsi:type="dcterms:W3CDTF">2011-11-23T13:03:11Z</dcterms:created>
  <dcterms:modified xsi:type="dcterms:W3CDTF">2018-01-02T11:21:23Z</dcterms:modified>
</cp:coreProperties>
</file>